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i0kE2fZn3BHKg1CL4CpN1eHuSt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crossing-sign-knee-1?lang=gb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radiopaedia.org/articles/double-contour-sign-knee?lang=gb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 descr="A picture containing reso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900" r="8198" b="-2"/>
          <a:stretch/>
        </p:blipFill>
        <p:spPr>
          <a:xfrm>
            <a:off x="5546558" y="-1"/>
            <a:ext cx="6645441" cy="2391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2693" b="20092"/>
          <a:stretch/>
        </p:blipFill>
        <p:spPr>
          <a:xfrm>
            <a:off x="5546558" y="2391337"/>
            <a:ext cx="6645441" cy="446665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0C0C"/>
              </a:gs>
              <a:gs pos="46000">
                <a:srgbClr val="0C0C0C"/>
              </a:gs>
              <a:gs pos="90000">
                <a:srgbClr val="0C0C0C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454423" y="924808"/>
            <a:ext cx="7172046" cy="146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</a:pPr>
            <a:r>
              <a:rPr lang="en-GB" sz="44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Patellar Instability</a:t>
            </a:r>
            <a:endParaRPr/>
          </a:p>
        </p:txBody>
      </p:sp>
      <p:cxnSp>
        <p:nvCxnSpPr>
          <p:cNvPr id="101" name="Google Shape;101;p1"/>
          <p:cNvCxnSpPr/>
          <p:nvPr/>
        </p:nvCxnSpPr>
        <p:spPr>
          <a:xfrm rot="10800000">
            <a:off x="1187669" y="2397906"/>
            <a:ext cx="11004331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1"/>
          <p:cNvSpPr txBox="1">
            <a:spLocks noGrp="1"/>
          </p:cNvSpPr>
          <p:nvPr>
            <p:ph type="subTitle" idx="1"/>
          </p:nvPr>
        </p:nvSpPr>
        <p:spPr>
          <a:xfrm>
            <a:off x="454423" y="2535212"/>
            <a:ext cx="9112987" cy="301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GB" sz="2800" b="1">
                <a:solidFill>
                  <a:schemeClr val="lt1"/>
                </a:solidFill>
              </a:rPr>
              <a:t> Ala Al-Qudah, MD</a:t>
            </a:r>
            <a:endParaRPr sz="28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GB" sz="2800" b="1">
                <a:solidFill>
                  <a:schemeClr val="lt1"/>
                </a:solidFill>
              </a:rPr>
              <a:t> MBBS, MRCS, Jordan Board, FRCS(T&amp;O),FRCSEd</a:t>
            </a:r>
            <a:endParaRPr sz="28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GB" sz="2800" b="1">
                <a:solidFill>
                  <a:schemeClr val="lt1"/>
                </a:solidFill>
              </a:rPr>
              <a:t> Trauma and Orthopaedic Specialist</a:t>
            </a:r>
            <a:endParaRPr sz="28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lang="en-GB" sz="2800" b="1">
                <a:solidFill>
                  <a:schemeClr val="lt1"/>
                </a:solidFill>
              </a:rPr>
              <a:t> Orthopaedic Sports Surgery and Arthroscopy Specialist</a:t>
            </a:r>
            <a:endParaRPr sz="28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GB" sz="2800" b="1">
                <a:solidFill>
                  <a:schemeClr val="lt1"/>
                </a:solidFill>
              </a:rPr>
              <a:t>         </a:t>
            </a:r>
            <a:endParaRPr sz="28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>
              <a:solidFill>
                <a:schemeClr val="lt1"/>
              </a:solidFill>
            </a:endParaRPr>
          </a:p>
          <a:p>
            <a:pPr marL="0" lvl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0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FF"/>
                </a:solidFill>
              </a:rPr>
              <a:t>Clinical Assessment-History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Age of first dislocation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Mechanism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Frequency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Pain, tenderness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Gait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Hypermobility and other joints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PMHx, Surgical Hx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Treatment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Family Hx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Risk Factors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1"/>
          <p:cNvSpPr txBox="1"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GB" sz="3800"/>
              <a:t>Clinical Assessment - Examination</a:t>
            </a:r>
            <a:endParaRPr sz="3800"/>
          </a:p>
        </p:txBody>
      </p:sp>
      <p:sp>
        <p:nvSpPr>
          <p:cNvPr id="189" name="Google Shape;189;p11"/>
          <p:cNvSpPr/>
          <p:nvPr/>
        </p:nvSpPr>
        <p:spPr>
          <a:xfrm>
            <a:off x="643278" y="2573756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 txBox="1">
            <a:spLocks noGrp="1"/>
          </p:cNvSpPr>
          <p:nvPr>
            <p:ph type="body" idx="1"/>
          </p:nvPr>
        </p:nvSpPr>
        <p:spPr>
          <a:xfrm>
            <a:off x="630936" y="2807208"/>
            <a:ext cx="3429000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1958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900"/>
              <a:t>Look , Feel , Move</a:t>
            </a:r>
            <a:endParaRPr/>
          </a:p>
          <a:p>
            <a:pPr marL="228600" lvl="0" indent="-21958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900"/>
              <a:t>Standing </a:t>
            </a:r>
            <a:endParaRPr sz="1900"/>
          </a:p>
          <a:p>
            <a:pPr marL="228600" lvl="0" indent="-21958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1900"/>
              <a:t> Gait</a:t>
            </a:r>
            <a:endParaRPr/>
          </a:p>
          <a:p>
            <a:pPr marL="228600" lvl="0" indent="-21958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1900"/>
              <a:t>Signs of hypermobility – Marfan, ED syndrome, Beighton score</a:t>
            </a:r>
            <a:endParaRPr/>
          </a:p>
          <a:p>
            <a:pPr marL="228600" lvl="0" indent="-21958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1900"/>
              <a:t>Lower limb axis- Genu valgum </a:t>
            </a:r>
            <a:endParaRPr/>
          </a:p>
          <a:p>
            <a:pPr marL="228600" lvl="0" indent="-21958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1900"/>
              <a:t>Rotational profile : Foot progression angle and patellar position</a:t>
            </a:r>
            <a:endParaRPr/>
          </a:p>
          <a:p>
            <a:pPr marL="228600" lvl="0" indent="-21958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1900"/>
              <a:t>Always examine the hands and proper neurological assessment 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/>
          </a:p>
          <a:p>
            <a:pPr marL="228600" lvl="0" indent="-1170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1900"/>
          </a:p>
        </p:txBody>
      </p:sp>
      <p:pic>
        <p:nvPicPr>
          <p:cNvPr id="191" name="Google Shape;191;p11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296" y="1055846"/>
            <a:ext cx="6903720" cy="4746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2"/>
          <p:cNvSpPr txBox="1"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5400"/>
              <a:t>Clinical Assessment - Examination</a:t>
            </a:r>
            <a:endParaRPr sz="5400"/>
          </a:p>
        </p:txBody>
      </p:sp>
      <p:sp>
        <p:nvSpPr>
          <p:cNvPr id="198" name="Google Shape;198;p12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w="44450" cap="rnd" cmpd="sng">
            <a:solidFill>
              <a:schemeClr val="accent2">
                <a:alpha val="7490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2"/>
          <p:cNvSpPr txBox="1">
            <a:spLocks noGrp="1"/>
          </p:cNvSpPr>
          <p:nvPr>
            <p:ph type="body" idx="1"/>
          </p:nvPr>
        </p:nvSpPr>
        <p:spPr>
          <a:xfrm>
            <a:off x="572493" y="2071316"/>
            <a:ext cx="6713552" cy="411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Sitting</a:t>
            </a: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GB" sz="2200"/>
              <a:t>J-signs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GB" sz="2200"/>
              <a:t>ROM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/>
          </a:p>
        </p:txBody>
      </p:sp>
      <p:pic>
        <p:nvPicPr>
          <p:cNvPr id="200" name="Google Shape;200;p12" descr="A picture containing person, spo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625" r="6317" b="-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5400"/>
              <a:t>Clinical Assessment - Examination</a:t>
            </a:r>
            <a:endParaRPr sz="5400"/>
          </a:p>
        </p:txBody>
      </p:sp>
      <p:sp>
        <p:nvSpPr>
          <p:cNvPr id="207" name="Google Shape;207;p13"/>
          <p:cNvSpPr/>
          <p:nvPr/>
        </p:nvSpPr>
        <p:spPr>
          <a:xfrm>
            <a:off x="572493" y="1681544"/>
            <a:ext cx="10972800" cy="18288"/>
          </a:xfrm>
          <a:custGeom>
            <a:avLst/>
            <a:gdLst/>
            <a:ahLst/>
            <a:cxnLst/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4901"/>
            </a:schemeClr>
          </a:solidFill>
          <a:ln w="44450" cap="rnd" cmpd="sng">
            <a:solidFill>
              <a:schemeClr val="accent2">
                <a:alpha val="74901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3"/>
          <p:cNvSpPr txBox="1">
            <a:spLocks noGrp="1"/>
          </p:cNvSpPr>
          <p:nvPr>
            <p:ph type="body" idx="1"/>
          </p:nvPr>
        </p:nvSpPr>
        <p:spPr>
          <a:xfrm>
            <a:off x="572493" y="2071316"/>
            <a:ext cx="6713552" cy="411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28600" lvl="0" indent="-1762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00"/>
              <a:t>Supine</a:t>
            </a:r>
            <a:endParaRPr sz="2200"/>
          </a:p>
          <a:p>
            <a:pPr marL="228600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2200"/>
              <a:t>Effusion – Grading , Patellar Tap, Ballottement, Fluid thrill</a:t>
            </a:r>
            <a:endParaRPr sz="2200"/>
          </a:p>
          <a:p>
            <a:pPr marL="228600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2200"/>
              <a:t>Palpation –Tenderness, Crepitus</a:t>
            </a:r>
            <a:endParaRPr sz="2200"/>
          </a:p>
          <a:p>
            <a:pPr marL="228600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2200"/>
              <a:t>Active and Passive ROM</a:t>
            </a:r>
            <a:endParaRPr sz="2200"/>
          </a:p>
          <a:p>
            <a:pPr marL="228600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2200"/>
              <a:t>Patellar Translation , Quadrant test,End- point , Pain</a:t>
            </a:r>
            <a:endParaRPr sz="2200"/>
          </a:p>
          <a:p>
            <a:pPr marL="228600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2200"/>
              <a:t>Patellar tilt</a:t>
            </a:r>
            <a:endParaRPr sz="2200"/>
          </a:p>
          <a:p>
            <a:pPr marL="228600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2200"/>
              <a:t>Patellar height</a:t>
            </a:r>
            <a:endParaRPr sz="2200"/>
          </a:p>
          <a:p>
            <a:pPr marL="228600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2200"/>
              <a:t>Quadriceps , VMO , Patellar and Quadriceps Tendons </a:t>
            </a:r>
            <a:endParaRPr sz="2200"/>
          </a:p>
          <a:p>
            <a:pPr marL="228600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2200"/>
              <a:t>Apprehension test </a:t>
            </a:r>
            <a:endParaRPr sz="2200"/>
          </a:p>
          <a:p>
            <a:pPr marL="228600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2200"/>
              <a:t>Knee joint</a:t>
            </a:r>
            <a:endParaRPr sz="2200"/>
          </a:p>
          <a:p>
            <a:pPr marL="228600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2200"/>
              <a:t>Neurovascular exam</a:t>
            </a:r>
            <a:endParaRPr sz="2200"/>
          </a:p>
          <a:p>
            <a:pPr marL="228600" lvl="0" indent="-1762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2200"/>
              <a:t>Always compare</a:t>
            </a:r>
            <a:endParaRPr sz="2200"/>
          </a:p>
          <a:p>
            <a:pPr marL="228600" lvl="0" indent="-993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/>
          </a:p>
          <a:p>
            <a:pPr marL="228600" lvl="0" indent="-993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200"/>
          </a:p>
          <a:p>
            <a:pPr marL="228600" lvl="0" indent="-993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200"/>
          </a:p>
        </p:txBody>
      </p:sp>
      <p:pic>
        <p:nvPicPr>
          <p:cNvPr id="209" name="Google Shape;209;p13" descr="Diagram,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-463" r="664" b="8939"/>
          <a:stretch/>
        </p:blipFill>
        <p:spPr>
          <a:xfrm>
            <a:off x="7675658" y="2073881"/>
            <a:ext cx="3914853" cy="397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GB" sz="4200"/>
              <a:t>Clinical Assessment - Examination</a:t>
            </a:r>
            <a:endParaRPr sz="4200"/>
          </a:p>
        </p:txBody>
      </p:sp>
      <p:sp>
        <p:nvSpPr>
          <p:cNvPr id="216" name="Google Shape;216;p14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4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Prone :</a:t>
            </a: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Rotational profile mainly femoral version 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/>
          </a:p>
        </p:txBody>
      </p:sp>
      <p:pic>
        <p:nvPicPr>
          <p:cNvPr id="218" name="Google Shape;218;p14" descr="A picture containing arrow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4221" r="550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5"/>
          <p:cNvSpPr txBox="1"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 sz="4800"/>
              <a:t>Radiology- AP Radiographs </a:t>
            </a:r>
            <a:endParaRPr sz="4800"/>
          </a:p>
        </p:txBody>
      </p:sp>
      <p:sp>
        <p:nvSpPr>
          <p:cNvPr id="225" name="Google Shape;225;p15"/>
          <p:cNvSpPr/>
          <p:nvPr/>
        </p:nvSpPr>
        <p:spPr>
          <a:xfrm rot="5400000">
            <a:off x="4471415" y="1412748"/>
            <a:ext cx="1554480" cy="18288"/>
          </a:xfrm>
          <a:custGeom>
            <a:avLst/>
            <a:gdLst/>
            <a:ahLst/>
            <a:cxnLst/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5"/>
          <p:cNvSpPr txBox="1">
            <a:spLocks noGrp="1"/>
          </p:cNvSpPr>
          <p:nvPr>
            <p:ph type="body" idx="1"/>
          </p:nvPr>
        </p:nvSpPr>
        <p:spPr>
          <a:xfrm>
            <a:off x="5541263" y="457200"/>
            <a:ext cx="6007608" cy="192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Standing Long lower limb measurement radiographs</a:t>
            </a: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Q-angle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Lower Limb axis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pic>
        <p:nvPicPr>
          <p:cNvPr id="227" name="Google Shape;227;p1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0932" y="2569464"/>
            <a:ext cx="3678936" cy="367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5" descr="A picture containing ch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0981" y="2569464"/>
            <a:ext cx="4975141" cy="3678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Radiology – Lateral radiographs</a:t>
            </a:r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1"/>
          </p:nvPr>
        </p:nvSpPr>
        <p:spPr>
          <a:xfrm>
            <a:off x="838199" y="1335726"/>
            <a:ext cx="10515599" cy="42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Dejour classification is based on true lateral radiographs</a:t>
            </a:r>
            <a:endParaRPr/>
          </a:p>
        </p:txBody>
      </p:sp>
      <p:pic>
        <p:nvPicPr>
          <p:cNvPr id="235" name="Google Shape;235;p16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5800" t="24400" r="37472" b="15999"/>
          <a:stretch/>
        </p:blipFill>
        <p:spPr>
          <a:xfrm>
            <a:off x="2166135" y="1863801"/>
            <a:ext cx="7859729" cy="4440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7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GB" sz="3700">
                <a:latin typeface="Calibri"/>
                <a:ea typeface="Calibri"/>
                <a:cs typeface="Calibri"/>
                <a:sym typeface="Calibri"/>
              </a:rPr>
              <a:t>Radiology – Lateral radiographs</a:t>
            </a:r>
            <a:endParaRPr/>
          </a:p>
        </p:txBody>
      </p:sp>
      <p:grpSp>
        <p:nvGrpSpPr>
          <p:cNvPr id="242" name="Google Shape;242;p17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3" name="Google Shape;243;p17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7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17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7"/>
          <p:cNvSpPr txBox="1">
            <a:spLocks noGrp="1"/>
          </p:cNvSpPr>
          <p:nvPr>
            <p:ph type="body" idx="1"/>
          </p:nvPr>
        </p:nvSpPr>
        <p:spPr>
          <a:xfrm>
            <a:off x="590719" y="2330505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Dejour classification: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Crossing Sign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Double contour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Trochlear Spur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47" name="Google Shape;247;p17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7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17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278" r="-3" b="317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8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GB" sz="3700">
                <a:latin typeface="Calibri"/>
                <a:ea typeface="Calibri"/>
                <a:cs typeface="Calibri"/>
                <a:sym typeface="Calibri"/>
              </a:rPr>
              <a:t>Radiology – Lateral radiographs</a:t>
            </a:r>
            <a:endParaRPr/>
          </a:p>
        </p:txBody>
      </p:sp>
      <p:grpSp>
        <p:nvGrpSpPr>
          <p:cNvPr id="256" name="Google Shape;256;p18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57" name="Google Shape;257;p18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8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Google Shape;259;p18"/>
          <p:cNvSpPr/>
          <p:nvPr/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 txBox="1">
            <a:spLocks noGrp="1"/>
          </p:cNvSpPr>
          <p:nvPr>
            <p:ph type="body" idx="1"/>
          </p:nvPr>
        </p:nvSpPr>
        <p:spPr>
          <a:xfrm>
            <a:off x="590719" y="2330505"/>
            <a:ext cx="4559425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GB" sz="2000"/>
              <a:t>Dejour classification: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Type A: </a:t>
            </a:r>
            <a:r>
              <a:rPr lang="en-GB" sz="2000" u="sng">
                <a:solidFill>
                  <a:schemeClr val="hlink"/>
                </a:solidFill>
                <a:hlinkClick r:id="rId3"/>
              </a:rPr>
              <a:t>crossing sign</a:t>
            </a:r>
            <a:r>
              <a:rPr lang="en-GB" sz="2000"/>
              <a:t>, normal facet geometry but shallow trochlea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/>
              <a:t>Type B: crossing sign, trochlear spur on lateral radiograph and flat trochlear groove on cross-sectional imaging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/>
              <a:t>Type C: crossing sign and </a:t>
            </a:r>
            <a:r>
              <a:rPr lang="en-GB" sz="2000" u="sng">
                <a:solidFill>
                  <a:schemeClr val="hlink"/>
                </a:solidFill>
                <a:hlinkClick r:id="rId4"/>
              </a:rPr>
              <a:t>double contour</a:t>
            </a:r>
            <a:r>
              <a:rPr lang="en-GB" sz="2000"/>
              <a:t> on lateral radiograph with medial facet hypoplasia and lateral facet convexity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GB" sz="2000"/>
              <a:t>Type D: crossing sign, trochlear spur and double contour on the lateral radiograph and a cliff-like pattern between the medial and lateral facets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</p:txBody>
      </p:sp>
      <p:sp>
        <p:nvSpPr>
          <p:cNvPr id="261" name="Google Shape;261;p18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/>
          <p:nvPr/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8" descr="Tex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3278" r="-3" b="317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9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en-GB" sz="4200">
                <a:latin typeface="Calibri"/>
                <a:ea typeface="Calibri"/>
                <a:cs typeface="Calibri"/>
                <a:sym typeface="Calibri"/>
              </a:rPr>
              <a:t>Radiology – Lateral radiographs</a:t>
            </a:r>
            <a:endParaRPr/>
          </a:p>
        </p:txBody>
      </p:sp>
      <p:sp>
        <p:nvSpPr>
          <p:cNvPr id="270" name="Google Shape;270;p19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9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28600" lvl="0" indent="-2390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Patellar Height </a:t>
            </a:r>
            <a:endParaRPr/>
          </a:p>
          <a:p>
            <a:pPr marL="228600" lvl="0" indent="-2390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❖"/>
            </a:pPr>
            <a:r>
              <a:rPr lang="en-GB" sz="2200"/>
              <a:t> Can be measured on MRI scan too</a:t>
            </a:r>
            <a:endParaRPr/>
          </a:p>
          <a:p>
            <a:pPr marL="228600" lvl="0" indent="-2390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We use Insall-Salvati and Caton-Deschamps index</a:t>
            </a:r>
            <a:endParaRPr sz="2200"/>
          </a:p>
          <a:p>
            <a:pPr marL="228600" lvl="0" indent="-2390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Less variation with the Caton-Deschamps index</a:t>
            </a:r>
            <a:endParaRPr/>
          </a:p>
          <a:p>
            <a:pPr marL="228600" lvl="0" indent="-9937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   </a:t>
            </a:r>
            <a:endParaRPr/>
          </a:p>
        </p:txBody>
      </p:sp>
      <p:pic>
        <p:nvPicPr>
          <p:cNvPr id="272" name="Google Shape;272;p19" descr="A picture containing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765" r="-126" b="15000"/>
          <a:stretch/>
        </p:blipFill>
        <p:spPr>
          <a:xfrm>
            <a:off x="5311702" y="325971"/>
            <a:ext cx="6887298" cy="5823364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GB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CASES</a:t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 rot="10800000" flipH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>
            <a:spLocks noGrp="1"/>
          </p:cNvSpPr>
          <p:nvPr>
            <p:ph type="body" idx="1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16 years old female , Professional Karate player, 3x left knee patellar dislocation while playing sports. Otherwise fit and well. On examination Beighton score 7, Bilateral Genu Valgum, Knee effusion and lateral patellar shift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22 years old , Medical student, Direct blow to the knee . Severe pain , Very limited ROM, + effusion , X-ray – No fractures, MRI- MPFL ? Osteochondral fracture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34 years old female, recurrent patellar dislocation with flexion , otherwise fit and well , TT-TG 25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12 years old boy , miserable malalignment with lateral knee pain and clicking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25 years male ,Professional football player , direct blow to the knee , effusion +3 , X-ray and MRI – MPFL signal 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0"/>
          <p:cNvSpPr txBox="1">
            <a:spLocks noGrp="1"/>
          </p:cNvSpPr>
          <p:nvPr>
            <p:ph type="title"/>
          </p:nvPr>
        </p:nvSpPr>
        <p:spPr>
          <a:xfrm>
            <a:off x="612648" y="1078992"/>
            <a:ext cx="6272784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GB" sz="5200">
                <a:latin typeface="Calibri"/>
                <a:ea typeface="Calibri"/>
                <a:cs typeface="Calibri"/>
                <a:sym typeface="Calibri"/>
              </a:rPr>
              <a:t>Radiology – Lateral radiographs</a:t>
            </a:r>
            <a:endParaRPr/>
          </a:p>
        </p:txBody>
      </p:sp>
      <p:sp>
        <p:nvSpPr>
          <p:cNvPr id="279" name="Google Shape;279;p20"/>
          <p:cNvSpPr/>
          <p:nvPr/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20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892" b="13111"/>
          <a:stretch/>
        </p:blipFill>
        <p:spPr>
          <a:xfrm>
            <a:off x="7684008" y="10"/>
            <a:ext cx="4507992" cy="293457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0"/>
          <p:cNvSpPr/>
          <p:nvPr/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0"/>
          <p:cNvSpPr txBox="1">
            <a:spLocks noGrp="1"/>
          </p:cNvSpPr>
          <p:nvPr>
            <p:ph type="body" idx="1"/>
          </p:nvPr>
        </p:nvSpPr>
        <p:spPr>
          <a:xfrm>
            <a:off x="612648" y="3355848"/>
            <a:ext cx="6272784" cy="2825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GB" sz="2200"/>
              <a:t>Schottle point</a:t>
            </a:r>
            <a:endParaRPr sz="22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/>
          </a:p>
          <a:p>
            <a:pPr marL="228600" lvl="0" indent="-88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/>
              <a:t>   </a:t>
            </a:r>
            <a:endParaRPr/>
          </a:p>
        </p:txBody>
      </p:sp>
      <p:pic>
        <p:nvPicPr>
          <p:cNvPr id="283" name="Google Shape;283;p20"/>
          <p:cNvPicPr preferRelativeResize="0"/>
          <p:nvPr/>
        </p:nvPicPr>
        <p:blipFill rotWithShape="1">
          <a:blip r:embed="rId4">
            <a:alphaModFix/>
          </a:blip>
          <a:srcRect t="23268" r="1" b="22167"/>
          <a:stretch/>
        </p:blipFill>
        <p:spPr>
          <a:xfrm>
            <a:off x="7684008" y="3172968"/>
            <a:ext cx="4507992" cy="3685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21"/>
          <p:cNvSpPr txBox="1"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5400"/>
              <a:t>Radiology – Merchant view</a:t>
            </a:r>
            <a:endParaRPr sz="5400"/>
          </a:p>
        </p:txBody>
      </p:sp>
      <p:pic>
        <p:nvPicPr>
          <p:cNvPr id="290" name="Google Shape;290;p21" descr="A picture containing text, hang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9409" y="699371"/>
            <a:ext cx="3532036" cy="101546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1"/>
          <p:cNvSpPr/>
          <p:nvPr/>
        </p:nvSpPr>
        <p:spPr>
          <a:xfrm>
            <a:off x="838200" y="2315691"/>
            <a:ext cx="4343400" cy="18288"/>
          </a:xfrm>
          <a:custGeom>
            <a:avLst/>
            <a:gdLst/>
            <a:ahLst/>
            <a:cxnLst/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1"/>
          <p:cNvSpPr txBox="1">
            <a:spLocks noGrp="1"/>
          </p:cNvSpPr>
          <p:nvPr>
            <p:ph type="body" idx="1"/>
          </p:nvPr>
        </p:nvSpPr>
        <p:spPr>
          <a:xfrm>
            <a:off x="612648" y="2504819"/>
            <a:ext cx="6986016" cy="3672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GB" sz="2200" dirty="0"/>
              <a:t>Position of the patella during flexion may affect interpretation – Usually instability begins at the onset of flexion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GB" sz="2200" dirty="0"/>
              <a:t>Lateral Patellar tilt- Variable between different studies – up to 8 is accepted</a:t>
            </a:r>
            <a:endParaRPr dirty="0"/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Ø"/>
            </a:pPr>
            <a:r>
              <a:rPr lang="en-GB" sz="2200" dirty="0"/>
              <a:t>Sulcus angle- Normal 135±10º</a:t>
            </a:r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Ø"/>
            </a:pPr>
            <a:r>
              <a:rPr lang="en-GB" sz="2200" dirty="0"/>
              <a:t>Congruence angle (-6 degrees) </a:t>
            </a:r>
          </a:p>
          <a:p>
            <a:pPr marL="34290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Wingdings" panose="05000000000000000000" pitchFamily="2" charset="2"/>
              <a:buChar char="Ø"/>
            </a:pPr>
            <a:r>
              <a:rPr lang="en-GB" sz="2200" dirty="0"/>
              <a:t>Lateral Patellofemoral angle –Normal &gt;11 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GB" sz="2200" dirty="0"/>
              <a:t>Patellar shape and morphology- </a:t>
            </a:r>
            <a:r>
              <a:rPr lang="en-GB" sz="2200" dirty="0" err="1"/>
              <a:t>Weiberg</a:t>
            </a:r>
            <a:r>
              <a:rPr lang="en-GB" sz="2200" dirty="0"/>
              <a:t> classification</a:t>
            </a:r>
            <a:endParaRPr dirty="0"/>
          </a:p>
        </p:txBody>
      </p:sp>
      <p:pic>
        <p:nvPicPr>
          <p:cNvPr id="293" name="Google Shape;293;p21" descr="A picture containing 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5485" y="2310086"/>
            <a:ext cx="1261611" cy="1890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1" descr="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1136" y="4378686"/>
            <a:ext cx="3530309" cy="1849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2"/>
          <p:cNvSpPr txBox="1">
            <a:spLocks noGrp="1"/>
          </p:cNvSpPr>
          <p:nvPr>
            <p:ph type="title"/>
          </p:nvPr>
        </p:nvSpPr>
        <p:spPr>
          <a:xfrm>
            <a:off x="645047" y="640080"/>
            <a:ext cx="6215888" cy="148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GB" sz="4600">
                <a:latin typeface="Calibri"/>
                <a:ea typeface="Calibri"/>
                <a:cs typeface="Calibri"/>
                <a:sym typeface="Calibri"/>
              </a:rPr>
              <a:t>Radiology –</a:t>
            </a:r>
            <a:r>
              <a:rPr lang="en-GB" sz="4600"/>
              <a:t> CT and MRI</a:t>
            </a:r>
            <a:endParaRPr sz="4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2"/>
          <p:cNvSpPr/>
          <p:nvPr/>
        </p:nvSpPr>
        <p:spPr>
          <a:xfrm>
            <a:off x="643278" y="2372868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2"/>
          <p:cNvSpPr txBox="1">
            <a:spLocks noGrp="1"/>
          </p:cNvSpPr>
          <p:nvPr>
            <p:ph type="body" idx="1"/>
          </p:nvPr>
        </p:nvSpPr>
        <p:spPr>
          <a:xfrm>
            <a:off x="645313" y="2660904"/>
            <a:ext cx="8312586" cy="3547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GB" sz="2200" dirty="0"/>
              <a:t>   </a:t>
            </a:r>
            <a:endParaRPr dirty="0"/>
          </a:p>
        </p:txBody>
      </p:sp>
      <p:sp>
        <p:nvSpPr>
          <p:cNvPr id="303" name="Google Shape;303;p22"/>
          <p:cNvSpPr txBox="1"/>
          <p:nvPr/>
        </p:nvSpPr>
        <p:spPr>
          <a:xfrm>
            <a:off x="843064" y="2837234"/>
            <a:ext cx="108462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Osteochondral fractures ,Loose bodies, TT-TG distance, Trochlear groove, Patellar morphology , 3D reconstruction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GB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MRI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Cartilage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Osteochondral fractures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TT-TG distance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GB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TT- PCL distance (</a:t>
            </a:r>
            <a:r>
              <a:rPr lang="en-GB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Seitlinger</a:t>
            </a:r>
            <a:r>
              <a:rPr lang="en-GB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et al.)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MPFL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Bedierat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classification and cartilage overlap(</a:t>
            </a:r>
            <a:r>
              <a:rPr lang="en-GB" sz="1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Biedert</a:t>
            </a:r>
            <a:r>
              <a:rPr lang="en-GB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et al.)</a:t>
            </a:r>
            <a:endParaRPr dirty="0"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3"/>
          <p:cNvSpPr/>
          <p:nvPr/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3"/>
          <p:cNvSpPr/>
          <p:nvPr/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0">
                <a:srgbClr val="1F3864">
                  <a:alpha val="67843"/>
                </a:srgbClr>
              </a:gs>
              <a:gs pos="19000">
                <a:srgbClr val="1F3864">
                  <a:alpha val="67843"/>
                </a:srgbClr>
              </a:gs>
              <a:gs pos="100000">
                <a:srgbClr val="4472C4">
                  <a:alpha val="78823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3"/>
          <p:cNvSpPr/>
          <p:nvPr/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3000">
                <a:srgbClr val="4472C4">
                  <a:alpha val="0"/>
                </a:srgbClr>
              </a:gs>
              <a:gs pos="99000">
                <a:srgbClr val="000000">
                  <a:alpha val="73725"/>
                </a:srgbClr>
              </a:gs>
              <a:gs pos="100000">
                <a:srgbClr val="000000">
                  <a:alpha val="73725"/>
                </a:srgbClr>
              </a:gs>
            </a:gsLst>
            <a:lin ang="203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3"/>
          <p:cNvSpPr txBox="1"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GB" sz="4000">
                <a:solidFill>
                  <a:srgbClr val="FFFFFF"/>
                </a:solidFill>
              </a:rPr>
              <a:t>Patellar Instability – Management aims</a:t>
            </a:r>
            <a:endParaRPr sz="4000">
              <a:solidFill>
                <a:srgbClr val="FFFFFF"/>
              </a:solidFill>
            </a:endParaRPr>
          </a:p>
        </p:txBody>
      </p:sp>
      <p:grpSp>
        <p:nvGrpSpPr>
          <p:cNvPr id="313" name="Google Shape;313;p23"/>
          <p:cNvGrpSpPr/>
          <p:nvPr/>
        </p:nvGrpSpPr>
        <p:grpSpPr>
          <a:xfrm>
            <a:off x="644056" y="2112579"/>
            <a:ext cx="10927828" cy="4192805"/>
            <a:chOff x="0" y="0"/>
            <a:chExt cx="10927828" cy="4192805"/>
          </a:xfrm>
        </p:grpSpPr>
        <p:sp>
          <p:nvSpPr>
            <p:cNvPr id="314" name="Google Shape;314;p23"/>
            <p:cNvSpPr/>
            <p:nvPr/>
          </p:nvSpPr>
          <p:spPr>
            <a:xfrm>
              <a:off x="0" y="0"/>
              <a:ext cx="3414946" cy="4192805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w="12700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 txBox="1"/>
            <p:nvPr/>
          </p:nvSpPr>
          <p:spPr>
            <a:xfrm>
              <a:off x="0" y="1593265"/>
              <a:ext cx="3414946" cy="2515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225" tIns="330200" rIns="26622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GB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Restore stability and Tracking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1078552" y="419280"/>
              <a:ext cx="1257841" cy="1257841"/>
            </a:xfrm>
            <a:prstGeom prst="ellipse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 txBox="1"/>
            <p:nvPr/>
          </p:nvSpPr>
          <p:spPr>
            <a:xfrm>
              <a:off x="1262759" y="603487"/>
              <a:ext cx="889427" cy="889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050" tIns="12700" rIns="9805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en-GB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0" y="4192733"/>
              <a:ext cx="3414946" cy="72"/>
            </a:xfrm>
            <a:prstGeom prst="rect">
              <a:avLst/>
            </a:prstGeom>
            <a:solidFill>
              <a:srgbClr val="DB784A"/>
            </a:solidFill>
            <a:ln w="12700" cap="flat" cmpd="sng">
              <a:solidFill>
                <a:srgbClr val="DB784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3756441" y="0"/>
              <a:ext cx="3414946" cy="4192805"/>
            </a:xfrm>
            <a:prstGeom prst="rect">
              <a:avLst/>
            </a:prstGeom>
            <a:solidFill>
              <a:srgbClr val="EBD6D4">
                <a:alpha val="89803"/>
              </a:srgbClr>
            </a:solidFill>
            <a:ln w="12700" cap="flat" cmpd="sng">
              <a:solidFill>
                <a:srgbClr val="EBD6D4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 txBox="1"/>
            <p:nvPr/>
          </p:nvSpPr>
          <p:spPr>
            <a:xfrm>
              <a:off x="3756441" y="1593265"/>
              <a:ext cx="3414946" cy="2515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225" tIns="330200" rIns="26622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GB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Treat underlying osteochondral damage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4834993" y="419280"/>
              <a:ext cx="1257841" cy="1257841"/>
            </a:xfrm>
            <a:prstGeom prst="ellipse">
              <a:avLst/>
            </a:prstGeom>
            <a:solidFill>
              <a:srgbClr val="CB7C63"/>
            </a:solidFill>
            <a:ln w="12700" cap="flat" cmpd="sng">
              <a:solidFill>
                <a:srgbClr val="CB7C6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 txBox="1"/>
            <p:nvPr/>
          </p:nvSpPr>
          <p:spPr>
            <a:xfrm>
              <a:off x="5019200" y="603487"/>
              <a:ext cx="889427" cy="889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050" tIns="12700" rIns="9805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en-GB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3756441" y="4192733"/>
              <a:ext cx="3414946" cy="72"/>
            </a:xfrm>
            <a:prstGeom prst="rect">
              <a:avLst/>
            </a:prstGeom>
            <a:solidFill>
              <a:srgbClr val="BC857A"/>
            </a:solidFill>
            <a:ln w="12700" cap="flat" cmpd="sng">
              <a:solidFill>
                <a:srgbClr val="BC857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7512882" y="0"/>
              <a:ext cx="3414946" cy="4192805"/>
            </a:xfrm>
            <a:prstGeom prst="rect">
              <a:avLst/>
            </a:prstGeom>
            <a:solidFill>
              <a:srgbClr val="DFDFDF">
                <a:alpha val="89803"/>
              </a:srgbClr>
            </a:solidFill>
            <a:ln w="12700" cap="flat" cmpd="sng">
              <a:solidFill>
                <a:srgbClr val="DFDFDF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 txBox="1"/>
            <p:nvPr/>
          </p:nvSpPr>
          <p:spPr>
            <a:xfrm>
              <a:off x="7512882" y="1593265"/>
              <a:ext cx="3414946" cy="25156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225" tIns="330200" rIns="266225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alibri"/>
                <a:buNone/>
              </a:pPr>
              <a:r>
                <a:rPr lang="en-GB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Prevent development of OA </a:t>
              </a:r>
              <a:endPara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8591434" y="419280"/>
              <a:ext cx="1257841" cy="1257841"/>
            </a:xfrm>
            <a:prstGeom prst="ellipse">
              <a:avLst/>
            </a:prstGeom>
            <a:solidFill>
              <a:srgbClr val="AF9390"/>
            </a:solidFill>
            <a:ln w="12700" cap="flat" cmpd="sng">
              <a:solidFill>
                <a:srgbClr val="AF939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 txBox="1"/>
            <p:nvPr/>
          </p:nvSpPr>
          <p:spPr>
            <a:xfrm>
              <a:off x="8775641" y="603487"/>
              <a:ext cx="889427" cy="8894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8050" tIns="12700" rIns="9805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en-GB" sz="4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7512882" y="4192733"/>
              <a:ext cx="3414946" cy="72"/>
            </a:xfrm>
            <a:prstGeom prst="rect">
              <a:avLst/>
            </a:prstGeom>
            <a:solidFill>
              <a:srgbClr val="A4A4A4"/>
            </a:solidFill>
            <a:ln w="12700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"/>
          <p:cNvSpPr/>
          <p:nvPr/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4"/>
          <p:cNvSpPr/>
          <p:nvPr/>
        </p:nvSpPr>
        <p:spPr>
          <a:xfrm>
            <a:off x="0" y="0"/>
            <a:ext cx="9742603" cy="6858000"/>
          </a:xfrm>
          <a:custGeom>
            <a:avLst/>
            <a:gdLst/>
            <a:ahLst/>
            <a:cxnLst/>
            <a:rect l="l" t="t" r="r" b="b"/>
            <a:pathLst>
              <a:path w="9742603" h="6858000" extrusionOk="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4"/>
          <p:cNvSpPr/>
          <p:nvPr/>
        </p:nvSpPr>
        <p:spPr>
          <a:xfrm>
            <a:off x="0" y="0"/>
            <a:ext cx="9380336" cy="6858000"/>
          </a:xfrm>
          <a:custGeom>
            <a:avLst/>
            <a:gdLst/>
            <a:ahLst/>
            <a:cxnLst/>
            <a:rect l="l" t="t" r="r" b="b"/>
            <a:pathLst>
              <a:path w="9380336" h="6858000" extrusionOk="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/>
              <a:t>Patellar Instability – Management guidlines </a:t>
            </a:r>
            <a:endParaRPr/>
          </a:p>
        </p:txBody>
      </p:sp>
      <p:sp>
        <p:nvSpPr>
          <p:cNvPr id="337" name="Google Shape;337;p24"/>
          <p:cNvSpPr txBox="1">
            <a:spLocks noGrp="1"/>
          </p:cNvSpPr>
          <p:nvPr>
            <p:ph type="body" idx="1"/>
          </p:nvPr>
        </p:nvSpPr>
        <p:spPr>
          <a:xfrm>
            <a:off x="838200" y="2021249"/>
            <a:ext cx="5707565" cy="4155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19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 sz="2000"/>
              <a:t>Complex pathology with lack of high-quality evidence </a:t>
            </a:r>
            <a:endParaRPr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 sz="2000"/>
              <a:t>Multifactorial pathology </a:t>
            </a:r>
            <a:endParaRPr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 sz="2000"/>
              <a:t>The American Society for Sports Medicine and the Patellofemoral Foundation guidelines – Expert opinion and lack of high-quality evidence.</a:t>
            </a:r>
            <a:endParaRPr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 sz="2000"/>
              <a:t>"menu à la carte"  algorithm - Dejour et al. </a:t>
            </a:r>
            <a:endParaRPr sz="2000"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GB" sz="2000"/>
              <a:t>BASK and BOAST Consensus guidelines:Robust Systematic review of current literature 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 sz="2000"/>
          </a:p>
        </p:txBody>
      </p:sp>
      <p:pic>
        <p:nvPicPr>
          <p:cNvPr id="338" name="Google Shape;338;p24" descr="A picture containing 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3896" y="343231"/>
            <a:ext cx="4126372" cy="176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4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72525" y="2517438"/>
            <a:ext cx="3097743" cy="1628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4" descr="A picture containing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53574" y="4590183"/>
            <a:ext cx="2316691" cy="1735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5"/>
          <p:cNvSpPr/>
          <p:nvPr/>
        </p:nvSpPr>
        <p:spPr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5"/>
          <p:cNvSpPr txBox="1"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GB" sz="5400">
                <a:solidFill>
                  <a:srgbClr val="FFFFFF"/>
                </a:solidFill>
              </a:rPr>
              <a:t>Patellar Instability – Algorithm </a:t>
            </a:r>
            <a:endParaRPr/>
          </a:p>
        </p:txBody>
      </p:sp>
      <p:cxnSp>
        <p:nvCxnSpPr>
          <p:cNvPr id="347" name="Google Shape;347;p25"/>
          <p:cNvCxnSpPr/>
          <p:nvPr/>
        </p:nvCxnSpPr>
        <p:spPr>
          <a:xfrm>
            <a:off x="2230078" y="1522292"/>
            <a:ext cx="77724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8" name="Google Shape;348;p25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7922" t="22727" r="24197" b="34090"/>
          <a:stretch/>
        </p:blipFill>
        <p:spPr>
          <a:xfrm>
            <a:off x="331567" y="3445138"/>
            <a:ext cx="5455917" cy="19609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25"/>
          <p:cNvCxnSpPr/>
          <p:nvPr/>
        </p:nvCxnSpPr>
        <p:spPr>
          <a:xfrm>
            <a:off x="6116278" y="2596836"/>
            <a:ext cx="0" cy="36576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0" name="Google Shape;350;p25" descr="Diagra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445073" y="2911620"/>
            <a:ext cx="5455917" cy="3028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6"/>
          <p:cNvSpPr txBox="1"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Patellar instability – Conservative treatment</a:t>
            </a:r>
            <a:endParaRPr sz="4000"/>
          </a:p>
        </p:txBody>
      </p:sp>
      <p:sp>
        <p:nvSpPr>
          <p:cNvPr id="357" name="Google Shape;357;p26"/>
          <p:cNvSpPr txBox="1">
            <a:spLocks noGrp="1"/>
          </p:cNvSpPr>
          <p:nvPr>
            <p:ph type="body" idx="1"/>
          </p:nvPr>
        </p:nvSpPr>
        <p:spPr>
          <a:xfrm>
            <a:off x="1144923" y="2405894"/>
            <a:ext cx="5315189" cy="353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19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First time dislocation </a:t>
            </a:r>
            <a:endParaRPr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Reducible with no Osteochondral fractures </a:t>
            </a:r>
            <a:endParaRPr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Avoid prolonged immobilization due to high risk of stiffness</a:t>
            </a:r>
            <a:endParaRPr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Patellar Brace- controlled motion  </a:t>
            </a:r>
            <a:endParaRPr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Arthrocentesis for pain</a:t>
            </a:r>
            <a:endParaRPr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Dynamic stabilizers strengthening – Close chain , VMO, Quadriceps strengthening, Core body strengthening, ITB stretching</a:t>
            </a:r>
            <a:endParaRPr/>
          </a:p>
          <a:p>
            <a:pPr marL="228600" lvl="0" indent="-2190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000"/>
              <a:t>High Re-dislocation rate especially with chronic MPFL injury</a:t>
            </a:r>
            <a:endParaRPr sz="2000"/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</p:txBody>
      </p:sp>
      <p:sp>
        <p:nvSpPr>
          <p:cNvPr id="358" name="Google Shape;358;p26"/>
          <p:cNvSpPr/>
          <p:nvPr/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0">
                <a:srgbClr val="000000">
                  <a:alpha val="93725"/>
                </a:srgbClr>
              </a:gs>
              <a:gs pos="8000">
                <a:srgbClr val="000000">
                  <a:alpha val="93725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6"/>
          <p:cNvSpPr/>
          <p:nvPr/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0">
                <a:srgbClr val="1F3864">
                  <a:alpha val="0"/>
                </a:srgbClr>
              </a:gs>
              <a:gs pos="31000">
                <a:srgbClr val="1F3864">
                  <a:alpha val="0"/>
                </a:srgbClr>
              </a:gs>
              <a:gs pos="100000">
                <a:srgbClr val="1F3864">
                  <a:alpha val="25882"/>
                </a:srgbClr>
              </a:gs>
            </a:gsLst>
            <a:lin ang="18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6"/>
          <p:cNvSpPr/>
          <p:nvPr/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72000">
                <a:srgbClr val="000000">
                  <a:alpha val="20784"/>
                </a:srgbClr>
              </a:gs>
              <a:gs pos="100000">
                <a:srgbClr val="000000">
                  <a:alpha val="20784"/>
                </a:srgbClr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26"/>
          <p:cNvSpPr/>
          <p:nvPr/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93000">
                <a:srgbClr val="000000">
                  <a:alpha val="28627"/>
                </a:srgbClr>
              </a:gs>
              <a:gs pos="100000">
                <a:srgbClr val="000000">
                  <a:alpha val="28627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26" descr="A picture containing person, clothing, protective garment, bla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071" y="909081"/>
            <a:ext cx="2992321" cy="5071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Patellar instability- Surgical Treatment</a:t>
            </a:r>
            <a:endParaRPr/>
          </a:p>
        </p:txBody>
      </p:sp>
      <p:sp>
        <p:nvSpPr>
          <p:cNvPr id="368" name="Google Shape;368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MDT approach- Specialist Knee surgeon , Physiotherapy, Occupational therapist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Arthroscopy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Soft tissue reconstruction – MPFL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Bony procedures – TT transfer, Trochleoplasty and Trochlear groove deepening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Osteotomies around the knee to restore Q-angle and rotation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Tailored according to underlying pathology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Lateral release- May increase lateral and medial instability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28"/>
          <p:cNvSpPr txBox="1"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GB" sz="3800"/>
              <a:t>Surgical treatment - Arthroscopy</a:t>
            </a:r>
            <a:endParaRPr sz="3800"/>
          </a:p>
        </p:txBody>
      </p:sp>
      <p:sp>
        <p:nvSpPr>
          <p:cNvPr id="375" name="Google Shape;375;p28"/>
          <p:cNvSpPr/>
          <p:nvPr/>
        </p:nvSpPr>
        <p:spPr>
          <a:xfrm>
            <a:off x="643278" y="2573756"/>
            <a:ext cx="3255095" cy="18288"/>
          </a:xfrm>
          <a:custGeom>
            <a:avLst/>
            <a:gdLst/>
            <a:ahLst/>
            <a:cxnLst/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28"/>
          <p:cNvSpPr txBox="1">
            <a:spLocks noGrp="1"/>
          </p:cNvSpPr>
          <p:nvPr>
            <p:ph type="body" idx="1"/>
          </p:nvPr>
        </p:nvSpPr>
        <p:spPr>
          <a:xfrm>
            <a:off x="630936" y="2807208"/>
            <a:ext cx="3429000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Removal of loose bodies or osteochondral fragments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Real-time visualization of patellar tracking- Fluid inflation may alter normal tracking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Assess for OA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Debridement of the trochlear spur </a:t>
            </a:r>
            <a:endParaRPr/>
          </a:p>
        </p:txBody>
      </p:sp>
      <p:pic>
        <p:nvPicPr>
          <p:cNvPr id="377" name="Google Shape;377;p28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4296" y="830109"/>
            <a:ext cx="6903720" cy="5197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Surgical treatment - MPFL reconstruction </a:t>
            </a:r>
            <a:endParaRPr/>
          </a:p>
        </p:txBody>
      </p:sp>
      <p:sp>
        <p:nvSpPr>
          <p:cNvPr id="383" name="Google Shape;383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Autograft – Gracilis , Semi-tendonitis – No enough evidence which one is better.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Allograft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Double limb Autograft has better outcome -Weinberger et 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Anatomical reconstruction under Image guidance –Shottle point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Onlay or inlay fixation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Different fixation methods , screws , endobuttons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Severe trochlear dysplasia is the most predictable factor for failure-Kita, Keisuke et al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Outline </a:t>
            </a: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49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Definition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Epidemiology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Anatomy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Stabilizers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Risk factors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Clinical Assessment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Investigations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Management 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0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0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GB" sz="3700"/>
              <a:t>Surgical Technique - MPFL reconstruction </a:t>
            </a:r>
            <a:endParaRPr sz="3700"/>
          </a:p>
        </p:txBody>
      </p:sp>
      <p:grpSp>
        <p:nvGrpSpPr>
          <p:cNvPr id="390" name="Google Shape;390;p30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91" name="Google Shape;391;p30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3" name="Google Shape;393;p30"/>
          <p:cNvSpPr/>
          <p:nvPr/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30"/>
          <p:cNvSpPr txBox="1">
            <a:spLocks noGrp="1"/>
          </p:cNvSpPr>
          <p:nvPr>
            <p:ph type="body" idx="1"/>
          </p:nvPr>
        </p:nvSpPr>
        <p:spPr>
          <a:xfrm>
            <a:off x="590719" y="2330505"/>
            <a:ext cx="5278066" cy="397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Anatomic Double bundle autograft – Semitendinosus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General ,Spinal or regional anesthesia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Important landmarks – Borders of the patella , Medial Epicondyle, TT, Schottle point on II, Joint line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Harvest and prepare the Semi-T through standard approach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Two Incisions for MPFL reconstruction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Preparation of the Patellar and femoral tunnels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395" name="Google Shape;395;p30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0"/>
          <p:cNvSpPr/>
          <p:nvPr/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7" name="Google Shape;397;p30" descr="A picture containing food, dish, close, eat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2880" r="524" b="1561"/>
          <a:stretch/>
        </p:blipFill>
        <p:spPr>
          <a:xfrm>
            <a:off x="7502643" y="581892"/>
            <a:ext cx="3558993" cy="251875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0"/>
          <p:cNvSpPr/>
          <p:nvPr/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9" name="Google Shape;399;p30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11649" r="3152" b="1"/>
          <a:stretch/>
        </p:blipFill>
        <p:spPr>
          <a:xfrm>
            <a:off x="7982050" y="3707894"/>
            <a:ext cx="2598314" cy="2518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31"/>
          <p:cNvSpPr/>
          <p:nvPr/>
        </p:nvSpPr>
        <p:spPr>
          <a:xfrm>
            <a:off x="0" y="1"/>
            <a:ext cx="12192000" cy="27535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31"/>
          <p:cNvSpPr txBox="1">
            <a:spLocks noGrp="1"/>
          </p:cNvSpPr>
          <p:nvPr>
            <p:ph type="title"/>
          </p:nvPr>
        </p:nvSpPr>
        <p:spPr>
          <a:xfrm>
            <a:off x="594360" y="687479"/>
            <a:ext cx="3444240" cy="1574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GB" sz="3400"/>
              <a:t>Surgical Technique - MPFL reconstruction </a:t>
            </a:r>
            <a:endParaRPr sz="3400"/>
          </a:p>
        </p:txBody>
      </p:sp>
      <p:grpSp>
        <p:nvGrpSpPr>
          <p:cNvPr id="407" name="Google Shape;407;p31"/>
          <p:cNvGrpSpPr/>
          <p:nvPr/>
        </p:nvGrpSpPr>
        <p:grpSpPr>
          <a:xfrm>
            <a:off x="594360" y="73152"/>
            <a:ext cx="1178966" cy="232963"/>
            <a:chOff x="7763256" y="73152"/>
            <a:chExt cx="1178966" cy="232963"/>
          </a:xfrm>
        </p:grpSpPr>
        <p:sp>
          <p:nvSpPr>
            <p:cNvPr id="408" name="Google Shape;408;p31"/>
            <p:cNvSpPr/>
            <p:nvPr/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8" name="Google Shape;428;p31"/>
          <p:cNvSpPr txBox="1">
            <a:spLocks noGrp="1"/>
          </p:cNvSpPr>
          <p:nvPr>
            <p:ph type="body" idx="1"/>
          </p:nvPr>
        </p:nvSpPr>
        <p:spPr>
          <a:xfrm>
            <a:off x="82074" y="2753550"/>
            <a:ext cx="3872700" cy="3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228600" lvl="0" indent="-21955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62"/>
              <a:t>Essential to understand the medial layers of the knee </a:t>
            </a:r>
            <a:endParaRPr sz="3562"/>
          </a:p>
          <a:p>
            <a:pPr marL="228600" lvl="0" indent="-21955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62"/>
              <a:t>Graft passed in the second layer between the capsule and retinaculum</a:t>
            </a:r>
            <a:endParaRPr sz="3562"/>
          </a:p>
          <a:p>
            <a:pPr marL="228600" lvl="0" indent="-21955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62"/>
              <a:t>Identify the shottle point : Proximal and posterior to the medial epicondyle in the sulcus between the Medial Epicondyle and adductor tubercle</a:t>
            </a:r>
            <a:endParaRPr sz="3562"/>
          </a:p>
          <a:p>
            <a:pPr marL="228600" lvl="0" indent="-21955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62"/>
              <a:t>Always use Image intensifier</a:t>
            </a:r>
            <a:endParaRPr sz="3562"/>
          </a:p>
          <a:p>
            <a:pPr marL="228600" lvl="0" indent="-21955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262"/>
              <a:t>Methods for fixation : Interference screws , Anchors , endobuttons</a:t>
            </a:r>
            <a:endParaRPr sz="2262"/>
          </a:p>
          <a:p>
            <a:pPr marL="228600" lvl="0" indent="-19291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6287"/>
              <a:buChar char="•"/>
            </a:pPr>
            <a:r>
              <a:rPr lang="en-GB" sz="2262"/>
              <a:t>Avoid tight graft – may cause anterior knee pain or limit ROM</a:t>
            </a:r>
            <a:r>
              <a:rPr lang="en-GB" sz="1500"/>
              <a:t> </a:t>
            </a: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/>
          </a:p>
          <a:p>
            <a:pPr marL="228600" lvl="0" indent="-1405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/>
          </a:p>
          <a:p>
            <a:pPr marL="228600" lvl="0" indent="-1405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500"/>
          </a:p>
        </p:txBody>
      </p:sp>
      <p:pic>
        <p:nvPicPr>
          <p:cNvPr id="429" name="Google Shape;429;p31" descr="A picture containing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4206" b="1"/>
          <a:stretch/>
        </p:blipFill>
        <p:spPr>
          <a:xfrm>
            <a:off x="4466900" y="531074"/>
            <a:ext cx="3566160" cy="5577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1" descr="Diagram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3272" r="26534" b="3"/>
          <a:stretch/>
        </p:blipFill>
        <p:spPr>
          <a:xfrm>
            <a:off x="8321044" y="531074"/>
            <a:ext cx="3566160" cy="5577118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31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32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438" name="Google Shape;438;p32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1" name="Google Shape;441;p32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32"/>
          <p:cNvSpPr txBox="1"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 sz="4800"/>
              <a:t>Surgical Technique - MPFL reconstruction </a:t>
            </a:r>
            <a:endParaRPr sz="4800"/>
          </a:p>
        </p:txBody>
      </p:sp>
      <p:sp>
        <p:nvSpPr>
          <p:cNvPr id="443" name="Google Shape;443;p32"/>
          <p:cNvSpPr txBox="1">
            <a:spLocks noGrp="1"/>
          </p:cNvSpPr>
          <p:nvPr>
            <p:ph type="body" idx="1"/>
          </p:nvPr>
        </p:nvSpPr>
        <p:spPr>
          <a:xfrm>
            <a:off x="1045028" y="3017522"/>
            <a:ext cx="9941319" cy="3124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GB" sz="2400"/>
              <a:t>Post operative rehabilitation :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GB" sz="2400"/>
              <a:t>Gradual ROM in adjustable knee brace 0-90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cxnSp>
        <p:nvCxnSpPr>
          <p:cNvPr id="444" name="Google Shape;444;p32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Trochleoplasty </a:t>
            </a:r>
            <a:endParaRPr/>
          </a:p>
        </p:txBody>
      </p:sp>
      <p:sp>
        <p:nvSpPr>
          <p:cNvPr id="450" name="Google Shape;450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Indication :Recurrent Patellar instability with severe Trochlear dysplasia B or D and evidence of maltracking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Contraindication : OA, Open physis , pain but no instability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Aims to decrease JRF and improve tracking by deepening the groove and improve the TT-TG distance 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Open or Arthroscopic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34"/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GB" sz="3700"/>
              <a:t>Trochleoplasty- Open Technique </a:t>
            </a:r>
            <a:endParaRPr sz="3700"/>
          </a:p>
        </p:txBody>
      </p:sp>
      <p:grpSp>
        <p:nvGrpSpPr>
          <p:cNvPr id="457" name="Google Shape;457;p34"/>
          <p:cNvGrpSpPr/>
          <p:nvPr/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58" name="Google Shape;458;p34"/>
            <p:cNvSpPr/>
            <p:nvPr/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34"/>
          <p:cNvSpPr/>
          <p:nvPr/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34"/>
          <p:cNvSpPr txBox="1">
            <a:spLocks noGrp="1"/>
          </p:cNvSpPr>
          <p:nvPr>
            <p:ph type="body" idx="1"/>
          </p:nvPr>
        </p:nvSpPr>
        <p:spPr>
          <a:xfrm>
            <a:off x="590719" y="2143599"/>
            <a:ext cx="5278066" cy="558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Dejour et al. Described the open technique for trochleoplasty 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Three main goals</a:t>
            </a:r>
            <a:endParaRPr sz="20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/>
              <a:t>Deepening of the groove</a:t>
            </a:r>
            <a:endParaRPr sz="20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/>
              <a:t>Reduce the Spur</a:t>
            </a:r>
            <a:endParaRPr sz="200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-GB" sz="2000"/>
              <a:t>Proximal realignment 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Subchondral approach to preserve the cartilage 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462" name="Google Shape;462;p34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34"/>
          <p:cNvSpPr/>
          <p:nvPr/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p34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5741" r="50035" b="49592"/>
          <a:stretch/>
        </p:blipFill>
        <p:spPr>
          <a:xfrm>
            <a:off x="7083423" y="979347"/>
            <a:ext cx="4397433" cy="1723846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34"/>
          <p:cNvSpPr/>
          <p:nvPr/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34"/>
          <p:cNvPicPr preferRelativeResize="0"/>
          <p:nvPr/>
        </p:nvPicPr>
        <p:blipFill rotWithShape="1">
          <a:blip r:embed="rId4">
            <a:alphaModFix/>
          </a:blip>
          <a:srcRect r="4" b="1588"/>
          <a:stretch/>
        </p:blipFill>
        <p:spPr>
          <a:xfrm>
            <a:off x="7982059" y="3707894"/>
            <a:ext cx="2598297" cy="2518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5"/>
          <p:cNvSpPr/>
          <p:nvPr/>
        </p:nvSpPr>
        <p:spPr>
          <a:xfrm>
            <a:off x="0" y="0"/>
            <a:ext cx="6126740" cy="6857542"/>
          </a:xfrm>
          <a:custGeom>
            <a:avLst/>
            <a:gdLst/>
            <a:ahLst/>
            <a:cxnLst/>
            <a:rect l="l" t="t" r="r" b="b"/>
            <a:pathLst>
              <a:path w="6126740" h="6857542" extrusionOk="0">
                <a:moveTo>
                  <a:pt x="0" y="0"/>
                </a:moveTo>
                <a:lnTo>
                  <a:pt x="4980067" y="0"/>
                </a:lnTo>
                <a:lnTo>
                  <a:pt x="4992714" y="31774"/>
                </a:lnTo>
                <a:cubicBezTo>
                  <a:pt x="6047722" y="2682457"/>
                  <a:pt x="6047722" y="2682457"/>
                  <a:pt x="6047722" y="2682457"/>
                </a:cubicBezTo>
                <a:cubicBezTo>
                  <a:pt x="6153080" y="2988100"/>
                  <a:pt x="6153080" y="3446565"/>
                  <a:pt x="6047722" y="3752208"/>
                </a:cubicBezTo>
                <a:cubicBezTo>
                  <a:pt x="5563735" y="4968215"/>
                  <a:pt x="5185620" y="5918220"/>
                  <a:pt x="4890218" y="6660411"/>
                </a:cubicBezTo>
                <a:lnTo>
                  <a:pt x="4811756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5"/>
          <p:cNvSpPr txBox="1">
            <a:spLocks noGrp="1"/>
          </p:cNvSpPr>
          <p:nvPr>
            <p:ph type="title"/>
          </p:nvPr>
        </p:nvSpPr>
        <p:spPr>
          <a:xfrm>
            <a:off x="767289" y="1296537"/>
            <a:ext cx="4220967" cy="19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GB" sz="4800">
                <a:solidFill>
                  <a:schemeClr val="lt1"/>
                </a:solidFill>
              </a:rPr>
              <a:t>Arthroscopic Trochleoplasty </a:t>
            </a:r>
            <a:endParaRPr/>
          </a:p>
        </p:txBody>
      </p:sp>
      <p:grpSp>
        <p:nvGrpSpPr>
          <p:cNvPr id="474" name="Google Shape;474;p35"/>
          <p:cNvGrpSpPr/>
          <p:nvPr/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475" name="Google Shape;475;p35"/>
            <p:cNvSpPr/>
            <p:nvPr/>
          </p:nvSpPr>
          <p:spPr>
            <a:xfrm>
              <a:off x="5307830" y="577396"/>
              <a:ext cx="675351" cy="595380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5885720" y="325570"/>
              <a:ext cx="550492" cy="485306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7" name="Google Shape;477;p3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9375" y="259302"/>
            <a:ext cx="5006804" cy="400087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5"/>
          <p:cNvSpPr txBox="1"/>
          <p:nvPr/>
        </p:nvSpPr>
        <p:spPr>
          <a:xfrm>
            <a:off x="767290" y="3515263"/>
            <a:ext cx="4075054" cy="274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Minimal invasive -Four portals</a:t>
            </a:r>
            <a:endParaRPr/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Cartilage flaps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Debride the spur and deepening the tunnel</a:t>
            </a:r>
            <a:endParaRPr/>
          </a:p>
          <a:p>
            <a:pPr marL="28575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Fixation of the cartilage flap –Anchors </a:t>
            </a:r>
            <a:endParaRPr/>
          </a:p>
          <a:p>
            <a:pPr marL="285750" marR="0" lvl="0" indent="-101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Google Shape;479;p35" descr="Graphical user interface, application, Word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5288" t="20471" r="32748" b="45036"/>
          <a:stretch/>
        </p:blipFill>
        <p:spPr>
          <a:xfrm>
            <a:off x="6671310" y="4678730"/>
            <a:ext cx="4837061" cy="1814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6"/>
          <p:cNvSpPr txBox="1"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Tibial Tuberosity Transfer-TTT </a:t>
            </a:r>
            <a:endParaRPr/>
          </a:p>
        </p:txBody>
      </p:sp>
      <p:sp>
        <p:nvSpPr>
          <p:cNvPr id="485" name="Google Shape;485;p36"/>
          <p:cNvSpPr txBox="1">
            <a:spLocks noGrp="1"/>
          </p:cNvSpPr>
          <p:nvPr>
            <p:ph type="body" idx="1"/>
          </p:nvPr>
        </p:nvSpPr>
        <p:spPr>
          <a:xfrm>
            <a:off x="648930" y="2438400"/>
            <a:ext cx="4944151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1240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700"/>
              <a:t>Indications : Recurrent patellar instability with failed conservative treatment, Anterior Knee pain , Abnormal patellar height , TT-TG distance &gt;20mm </a:t>
            </a:r>
            <a:endParaRPr/>
          </a:p>
          <a:p>
            <a:pPr marL="228600" lvl="0" indent="-21240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700"/>
              <a:t>Need careful interpretation of the TT-TG distance in the context of lower limb rotational abnormalities.</a:t>
            </a:r>
            <a:endParaRPr/>
          </a:p>
          <a:p>
            <a:pPr marL="228600" lvl="0" indent="-21240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700"/>
              <a:t>Preoperative planning : Osteotomy plane will determine the final PFJ biomechanics</a:t>
            </a:r>
            <a:endParaRPr/>
          </a:p>
          <a:p>
            <a:pPr marL="228600" lvl="0" indent="-21240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700"/>
              <a:t>Types : </a:t>
            </a:r>
            <a:endParaRPr/>
          </a:p>
          <a:p>
            <a:pPr marL="228600" lvl="0" indent="-21240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GB" sz="1700"/>
              <a:t>  Anteromedialization – Fulkerson </a:t>
            </a:r>
            <a:endParaRPr/>
          </a:p>
          <a:p>
            <a:pPr marL="228600" lvl="0" indent="-21240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GB" sz="1700"/>
              <a:t>  Anteriorization – Maquet , Fulkerson</a:t>
            </a:r>
            <a:endParaRPr/>
          </a:p>
          <a:p>
            <a:pPr marL="228600" lvl="0" indent="-21240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GB" sz="1700"/>
              <a:t>  Medialization :  Elmslie-Trillat procedure</a:t>
            </a:r>
            <a:endParaRPr/>
          </a:p>
          <a:p>
            <a:pPr marL="228600" lvl="0" indent="-21240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GB" sz="1700"/>
              <a:t>  Distalization</a:t>
            </a:r>
            <a:endParaRPr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170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1700"/>
          </a:p>
          <a:p>
            <a:pPr marL="228600" lvl="0" indent="-120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1700"/>
          </a:p>
        </p:txBody>
      </p:sp>
      <p:sp>
        <p:nvSpPr>
          <p:cNvPr id="486" name="Google Shape;486;p36"/>
          <p:cNvSpPr/>
          <p:nvPr/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6"/>
          <p:cNvSpPr/>
          <p:nvPr/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Google Shape;488;p36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4709" y="2302900"/>
            <a:ext cx="4475531" cy="2248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7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7"/>
          <p:cNvSpPr txBox="1"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Tibial Tuberosity Transfer-AMZ osteotomy </a:t>
            </a:r>
            <a:endParaRPr/>
          </a:p>
        </p:txBody>
      </p:sp>
      <p:sp>
        <p:nvSpPr>
          <p:cNvPr id="496" name="Google Shape;496;p37"/>
          <p:cNvSpPr txBox="1">
            <a:spLocks noGrp="1"/>
          </p:cNvSpPr>
          <p:nvPr>
            <p:ph type="body" idx="1"/>
          </p:nvPr>
        </p:nvSpPr>
        <p:spPr>
          <a:xfrm>
            <a:off x="1137034" y="2198362"/>
            <a:ext cx="4958966" cy="391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1955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900"/>
              <a:t>Approach – Anterior midline but can be modified to address other pathologies</a:t>
            </a:r>
            <a:endParaRPr/>
          </a:p>
          <a:p>
            <a:pPr marL="228600" lvl="0" indent="-21955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900"/>
              <a:t>Exposure : Full thickness skin flaps, Tourniquet improves exposure</a:t>
            </a:r>
            <a:endParaRPr/>
          </a:p>
          <a:p>
            <a:pPr marL="228600" lvl="0" indent="-21955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900"/>
              <a:t>Osteotomy :</a:t>
            </a:r>
            <a:endParaRPr/>
          </a:p>
          <a:p>
            <a:pPr marL="228600" lvl="0" indent="-21955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GB" sz="1900"/>
              <a:t>  Plane of osteotomy will determine the amount of anteriorization and  medialization</a:t>
            </a:r>
            <a:endParaRPr/>
          </a:p>
          <a:p>
            <a:pPr marL="228600" lvl="0" indent="-21955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GB" sz="1900"/>
              <a:t>We aim for distally tappred 7-10 cm pedicale</a:t>
            </a:r>
            <a:endParaRPr/>
          </a:p>
          <a:p>
            <a:pPr marL="228600" lvl="0" indent="-21955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1900"/>
              <a:t>Fixation : We use lag screws with interfragmentary compression – Usually 2-3 screws</a:t>
            </a:r>
            <a:endParaRPr/>
          </a:p>
          <a:p>
            <a:pPr marL="22860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1900"/>
          </a:p>
          <a:p>
            <a:pPr marL="22860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1900"/>
          </a:p>
        </p:txBody>
      </p:sp>
      <p:pic>
        <p:nvPicPr>
          <p:cNvPr id="497" name="Google Shape;49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9367" y="2698148"/>
            <a:ext cx="4788505" cy="2729447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37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8"/>
          <p:cNvSpPr txBox="1"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n-GB" sz="3700"/>
              <a:t>Tibial Tuberosity Anteriorization</a:t>
            </a:r>
            <a:endParaRPr sz="3700"/>
          </a:p>
        </p:txBody>
      </p:sp>
      <p:sp>
        <p:nvSpPr>
          <p:cNvPr id="504" name="Google Shape;504;p38"/>
          <p:cNvSpPr txBox="1">
            <a:spLocks noGrp="1"/>
          </p:cNvSpPr>
          <p:nvPr>
            <p:ph type="body" idx="1"/>
          </p:nvPr>
        </p:nvSpPr>
        <p:spPr>
          <a:xfrm>
            <a:off x="648931" y="2438400"/>
            <a:ext cx="3505494" cy="378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Maquet Technique- Requires structural bone graft to support the tuberosity- high complication rate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Fulkerson : Based the AMZ osteotomy . More posterior and vertical cut will allow anteriorization without the need of bone graft </a:t>
            </a:r>
            <a:endParaRPr sz="2000"/>
          </a:p>
        </p:txBody>
      </p:sp>
      <p:sp>
        <p:nvSpPr>
          <p:cNvPr id="505" name="Google Shape;505;p38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8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7" name="Google Shape;507;p38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5862" y="1162604"/>
            <a:ext cx="6019331" cy="4529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39"/>
          <p:cNvSpPr txBox="1"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GB" sz="4600"/>
              <a:t>TTT- Post-operative rehabilitation</a:t>
            </a:r>
            <a:endParaRPr sz="4600"/>
          </a:p>
        </p:txBody>
      </p:sp>
      <p:sp>
        <p:nvSpPr>
          <p:cNvPr id="514" name="Google Shape;514;p39"/>
          <p:cNvSpPr/>
          <p:nvPr/>
        </p:nvSpPr>
        <p:spPr>
          <a:xfrm rot="5400000">
            <a:off x="1627450" y="3462719"/>
            <a:ext cx="5410200" cy="18288"/>
          </a:xfrm>
          <a:custGeom>
            <a:avLst/>
            <a:gdLst/>
            <a:ahLst/>
            <a:cxnLst/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5" name="Google Shape;515;p39"/>
          <p:cNvGrpSpPr/>
          <p:nvPr/>
        </p:nvGrpSpPr>
        <p:grpSpPr>
          <a:xfrm>
            <a:off x="4648018" y="640822"/>
            <a:ext cx="6900512" cy="5536140"/>
            <a:chOff x="0" y="0"/>
            <a:chExt cx="6900512" cy="5536140"/>
          </a:xfrm>
        </p:grpSpPr>
        <p:cxnSp>
          <p:nvCxnSpPr>
            <p:cNvPr id="516" name="Google Shape;516;p39"/>
            <p:cNvCxnSpPr/>
            <p:nvPr/>
          </p:nvCxnSpPr>
          <p:spPr>
            <a:xfrm>
              <a:off x="0" y="0"/>
              <a:ext cx="6900512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17" name="Google Shape;517;p39"/>
            <p:cNvSpPr/>
            <p:nvPr/>
          </p:nvSpPr>
          <p:spPr>
            <a:xfrm>
              <a:off x="0" y="0"/>
              <a:ext cx="6900512" cy="1384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9"/>
            <p:cNvSpPr txBox="1"/>
            <p:nvPr/>
          </p:nvSpPr>
          <p:spPr>
            <a:xfrm>
              <a:off x="0" y="0"/>
              <a:ext cx="6900512" cy="1384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Calibri"/>
                <a:buNone/>
              </a:pPr>
              <a:r>
                <a:rPr lang="en-GB" sz="3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Non weight bearing with hinged knee brace locked in extension</a:t>
              </a:r>
              <a:endParaRPr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9" name="Google Shape;519;p39"/>
            <p:cNvCxnSpPr/>
            <p:nvPr/>
          </p:nvCxnSpPr>
          <p:spPr>
            <a:xfrm>
              <a:off x="0" y="1384035"/>
              <a:ext cx="6900512" cy="0"/>
            </a:xfrm>
            <a:prstGeom prst="straightConnector1">
              <a:avLst/>
            </a:prstGeom>
            <a:solidFill>
              <a:srgbClr val="D07A5B"/>
            </a:solidFill>
            <a:ln w="12700" cap="flat" cmpd="sng">
              <a:solidFill>
                <a:srgbClr val="D07A5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20" name="Google Shape;520;p39"/>
            <p:cNvSpPr/>
            <p:nvPr/>
          </p:nvSpPr>
          <p:spPr>
            <a:xfrm>
              <a:off x="0" y="1384035"/>
              <a:ext cx="6900512" cy="1384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9"/>
            <p:cNvSpPr txBox="1"/>
            <p:nvPr/>
          </p:nvSpPr>
          <p:spPr>
            <a:xfrm>
              <a:off x="0" y="1384035"/>
              <a:ext cx="6900512" cy="1384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Calibri"/>
                <a:buNone/>
              </a:pPr>
              <a:r>
                <a:rPr lang="en-GB" sz="3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Early Quadriceps exercise</a:t>
              </a:r>
              <a:endParaRPr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2" name="Google Shape;522;p39"/>
            <p:cNvCxnSpPr/>
            <p:nvPr/>
          </p:nvCxnSpPr>
          <p:spPr>
            <a:xfrm>
              <a:off x="0" y="2768070"/>
              <a:ext cx="6900512" cy="0"/>
            </a:xfrm>
            <a:prstGeom prst="straightConnector1">
              <a:avLst/>
            </a:prstGeom>
            <a:solidFill>
              <a:srgbClr val="B88881"/>
            </a:solidFill>
            <a:ln w="12700" cap="flat" cmpd="sng">
              <a:solidFill>
                <a:srgbClr val="B8888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23" name="Google Shape;523;p39"/>
            <p:cNvSpPr/>
            <p:nvPr/>
          </p:nvSpPr>
          <p:spPr>
            <a:xfrm>
              <a:off x="0" y="2768070"/>
              <a:ext cx="6900512" cy="1384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9"/>
            <p:cNvSpPr txBox="1"/>
            <p:nvPr/>
          </p:nvSpPr>
          <p:spPr>
            <a:xfrm>
              <a:off x="0" y="2768070"/>
              <a:ext cx="6900512" cy="1384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Calibri"/>
                <a:buNone/>
              </a:pPr>
              <a:r>
                <a:rPr lang="en-GB" sz="3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Gradual weight bearing at 6 weeks</a:t>
              </a:r>
              <a:endParaRPr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5" name="Google Shape;525;p39"/>
            <p:cNvCxnSpPr/>
            <p:nvPr/>
          </p:nvCxnSpPr>
          <p:spPr>
            <a:xfrm>
              <a:off x="0" y="4152105"/>
              <a:ext cx="6900512" cy="0"/>
            </a:xfrm>
            <a:prstGeom prst="straightConnector1">
              <a:avLst/>
            </a:prstGeom>
            <a:solidFill>
              <a:srgbClr val="A4A4A4"/>
            </a:solidFill>
            <a:ln w="12700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26" name="Google Shape;526;p39"/>
            <p:cNvSpPr/>
            <p:nvPr/>
          </p:nvSpPr>
          <p:spPr>
            <a:xfrm>
              <a:off x="0" y="4152105"/>
              <a:ext cx="6900512" cy="1384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9"/>
            <p:cNvSpPr txBox="1"/>
            <p:nvPr/>
          </p:nvSpPr>
          <p:spPr>
            <a:xfrm>
              <a:off x="0" y="4152105"/>
              <a:ext cx="6900512" cy="13840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44775" rIns="144775" bIns="1447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800"/>
                <a:buFont typeface="Calibri"/>
                <a:buNone/>
              </a:pPr>
              <a:r>
                <a:rPr lang="en-GB" sz="3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Gradual increase of ROM after swelling and pain allows</a:t>
              </a:r>
              <a:endParaRPr sz="3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Definition and  Epidemiology</a:t>
            </a: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54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Spectrum : subluxation or dislocation of the patella 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3% of all knee injuries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5.8 per 100,000 in general population 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29 per 100,000 in the 10-17-year-old age group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recurrence rate 15-44% after conservative treatment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dirty="0"/>
              <a:t>Risk Factors :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   General : Hyperlaxity, Neuromuscular disease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dirty="0"/>
              <a:t>   Local : Ligament injury, Trochlear morphology, Patellar Height,  	    	Mechanical Malalignment , Muscular weakness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40"/>
          <p:cNvSpPr txBox="1">
            <a:spLocks noGrp="1"/>
          </p:cNvSpPr>
          <p:nvPr>
            <p:ph type="title"/>
          </p:nvPr>
        </p:nvSpPr>
        <p:spPr>
          <a:xfrm>
            <a:off x="563113" y="597691"/>
            <a:ext cx="3418659" cy="5583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5400"/>
              <a:t>Is there a golden option?</a:t>
            </a:r>
            <a:endParaRPr/>
          </a:p>
        </p:txBody>
      </p:sp>
      <p:sp>
        <p:nvSpPr>
          <p:cNvPr id="534" name="Google Shape;534;p40"/>
          <p:cNvSpPr/>
          <p:nvPr/>
        </p:nvSpPr>
        <p:spPr>
          <a:xfrm rot="5400000">
            <a:off x="1627450" y="3462719"/>
            <a:ext cx="5410200" cy="18288"/>
          </a:xfrm>
          <a:custGeom>
            <a:avLst/>
            <a:gdLst/>
            <a:ahLst/>
            <a:cxnLst/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5" name="Google Shape;535;p40"/>
          <p:cNvGrpSpPr/>
          <p:nvPr/>
        </p:nvGrpSpPr>
        <p:grpSpPr>
          <a:xfrm>
            <a:off x="4648018" y="641497"/>
            <a:ext cx="6900512" cy="5534789"/>
            <a:chOff x="0" y="675"/>
            <a:chExt cx="6900512" cy="5534789"/>
          </a:xfrm>
        </p:grpSpPr>
        <p:cxnSp>
          <p:nvCxnSpPr>
            <p:cNvPr id="536" name="Google Shape;536;p40"/>
            <p:cNvCxnSpPr/>
            <p:nvPr/>
          </p:nvCxnSpPr>
          <p:spPr>
            <a:xfrm>
              <a:off x="0" y="675"/>
              <a:ext cx="6900512" cy="0"/>
            </a:xfrm>
            <a:prstGeom prst="straightConnector1">
              <a:avLst/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37" name="Google Shape;537;p40"/>
            <p:cNvSpPr/>
            <p:nvPr/>
          </p:nvSpPr>
          <p:spPr>
            <a:xfrm>
              <a:off x="0" y="675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 txBox="1"/>
            <p:nvPr/>
          </p:nvSpPr>
          <p:spPr>
            <a:xfrm>
              <a:off x="0" y="675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GB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MPFL is the main stabilizer for lateral translation, and it is injured in almost all lateral patellar dislocations-Duthon Et al.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9" name="Google Shape;539;p40"/>
            <p:cNvCxnSpPr/>
            <p:nvPr/>
          </p:nvCxnSpPr>
          <p:spPr>
            <a:xfrm>
              <a:off x="0" y="1107633"/>
              <a:ext cx="6900512" cy="0"/>
            </a:xfrm>
            <a:prstGeom prst="straightConnector1">
              <a:avLst/>
            </a:prstGeom>
            <a:solidFill>
              <a:srgbClr val="D77850"/>
            </a:solidFill>
            <a:ln w="12700" cap="flat" cmpd="sng">
              <a:solidFill>
                <a:srgbClr val="D778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0" name="Google Shape;540;p40"/>
            <p:cNvSpPr/>
            <p:nvPr/>
          </p:nvSpPr>
          <p:spPr>
            <a:xfrm>
              <a:off x="0" y="1107633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 txBox="1"/>
            <p:nvPr/>
          </p:nvSpPr>
          <p:spPr>
            <a:xfrm>
              <a:off x="0" y="1107633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GB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Recurrent after conservative treatment with MPFL injury is up to 44 %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2" name="Google Shape;542;p40"/>
            <p:cNvCxnSpPr/>
            <p:nvPr/>
          </p:nvCxnSpPr>
          <p:spPr>
            <a:xfrm>
              <a:off x="0" y="2214591"/>
              <a:ext cx="6900512" cy="0"/>
            </a:xfrm>
            <a:prstGeom prst="straightConnector1">
              <a:avLst/>
            </a:prstGeom>
            <a:solidFill>
              <a:srgbClr val="C47F6E"/>
            </a:solidFill>
            <a:ln w="12700" cap="flat" cmpd="sng">
              <a:solidFill>
                <a:srgbClr val="C47F6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3" name="Google Shape;543;p40"/>
            <p:cNvSpPr/>
            <p:nvPr/>
          </p:nvSpPr>
          <p:spPr>
            <a:xfrm>
              <a:off x="0" y="2214591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 txBox="1"/>
            <p:nvPr/>
          </p:nvSpPr>
          <p:spPr>
            <a:xfrm>
              <a:off x="0" y="2214591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GB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PFJ Dislocation after MPFL reconstruction alone is very low - &lt;5%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5" name="Google Shape;545;p40"/>
            <p:cNvCxnSpPr/>
            <p:nvPr/>
          </p:nvCxnSpPr>
          <p:spPr>
            <a:xfrm>
              <a:off x="0" y="3321549"/>
              <a:ext cx="6900512" cy="0"/>
            </a:xfrm>
            <a:prstGeom prst="straightConnector1">
              <a:avLst/>
            </a:prstGeom>
            <a:solidFill>
              <a:srgbClr val="B38E8A"/>
            </a:solidFill>
            <a:ln w="12700" cap="flat" cmpd="sng">
              <a:solidFill>
                <a:srgbClr val="B38E8A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6" name="Google Shape;546;p40"/>
            <p:cNvSpPr/>
            <p:nvPr/>
          </p:nvSpPr>
          <p:spPr>
            <a:xfrm>
              <a:off x="0" y="3321549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 txBox="1"/>
            <p:nvPr/>
          </p:nvSpPr>
          <p:spPr>
            <a:xfrm>
              <a:off x="0" y="3321549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GB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Succes rate after MPFL and TTT - 96% -Ebied AM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8" name="Google Shape;548;p40"/>
            <p:cNvCxnSpPr/>
            <p:nvPr/>
          </p:nvCxnSpPr>
          <p:spPr>
            <a:xfrm>
              <a:off x="0" y="4428507"/>
              <a:ext cx="6900512" cy="0"/>
            </a:xfrm>
            <a:prstGeom prst="straightConnector1">
              <a:avLst/>
            </a:prstGeom>
            <a:solidFill>
              <a:srgbClr val="A4A4A4"/>
            </a:solidFill>
            <a:ln w="12700" cap="flat" cmpd="sng">
              <a:solidFill>
                <a:srgbClr val="A4A4A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49" name="Google Shape;549;p40"/>
            <p:cNvSpPr/>
            <p:nvPr/>
          </p:nvSpPr>
          <p:spPr>
            <a:xfrm>
              <a:off x="0" y="4428507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 txBox="1"/>
            <p:nvPr/>
          </p:nvSpPr>
          <p:spPr>
            <a:xfrm>
              <a:off x="0" y="4428507"/>
              <a:ext cx="6900512" cy="1106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Calibri"/>
                <a:buNone/>
              </a:pPr>
              <a:r>
                <a:rPr lang="en-GB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There is no gold standard treatment and treatment should be tailored for each patient.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41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41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41"/>
          <p:cNvSpPr txBox="1"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GB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 </a:t>
            </a:r>
            <a:endParaRPr/>
          </a:p>
        </p:txBody>
      </p:sp>
      <p:sp>
        <p:nvSpPr>
          <p:cNvPr id="559" name="Google Shape;559;p41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/>
          <p:nvPr/>
        </p:nvSpPr>
        <p:spPr>
          <a:xfrm>
            <a:off x="3049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479278" y="484632"/>
            <a:ext cx="4189913" cy="5852642"/>
          </a:xfrm>
          <a:prstGeom prst="rect">
            <a:avLst/>
          </a:prstGeom>
          <a:solidFill>
            <a:schemeClr val="lt2"/>
          </a:solidFill>
          <a:ln w="127000" cap="sq" cmpd="thinThick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710390" y="681037"/>
            <a:ext cx="3738779" cy="178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/>
              <a:t>Anatomy </a:t>
            </a: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710390" y="2630161"/>
            <a:ext cx="3738780" cy="3546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PFJ : Diarthrodial Joint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Patella 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Largest sesamoid bone in the body , Thickest articular cartilage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GB" sz="2000"/>
              <a:t>Two articular facets :medial and lateral- variable size , Wiberg classification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Femur : Trochlear groove between MFC and LFC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132" name="Google Shape;132;p5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15272" b="1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 flipH="1">
            <a:off x="0" y="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l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 txBox="1"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GB" sz="4100"/>
              <a:t>Anatomy: Function of the PFJ </a:t>
            </a:r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body" idx="1"/>
          </p:nvPr>
        </p:nvSpPr>
        <p:spPr>
          <a:xfrm>
            <a:off x="838201" y="2623381"/>
            <a:ext cx="3888528" cy="355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Knee JRF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Patella increase mechanical efficiency of the extensor mechanism by 50%</a:t>
            </a:r>
            <a:endParaRPr sz="2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GB" sz="2000"/>
              <a:t>In vitro and vivo studies : Patellar excision increase force needed by 40% and increases Tibio-femoral JRF by 250%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141" name="Google Shape;141;p6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6796" y="643234"/>
            <a:ext cx="3275927" cy="559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409710" y="1022350"/>
            <a:ext cx="709612" cy="2095501"/>
          </a:xfrm>
          <a:custGeom>
            <a:avLst/>
            <a:gdLst/>
            <a:ahLst/>
            <a:cxnLst/>
            <a:rect l="l" t="t" r="r" b="b"/>
            <a:pathLst>
              <a:path w="447" h="1363" extrusionOk="0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409710" y="837744"/>
            <a:ext cx="403225" cy="1705431"/>
          </a:xfrm>
          <a:custGeom>
            <a:avLst/>
            <a:gdLst/>
            <a:ahLst/>
            <a:cxnLst/>
            <a:rect l="l" t="t" r="r" b="b"/>
            <a:pathLst>
              <a:path w="254" h="1109" extrusionOk="0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644660" y="640894"/>
            <a:ext cx="168275" cy="1713195"/>
          </a:xfrm>
          <a:custGeom>
            <a:avLst/>
            <a:gdLst/>
            <a:ahLst/>
            <a:cxnLst/>
            <a:rect l="l" t="t" r="r" b="b"/>
            <a:pathLst>
              <a:path w="106" h="1114" extrusionOk="0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7348538" y="635716"/>
            <a:ext cx="328612" cy="1742360"/>
          </a:xfrm>
          <a:custGeom>
            <a:avLst/>
            <a:gdLst/>
            <a:ahLst/>
            <a:cxnLst/>
            <a:rect l="l" t="t" r="r" b="b"/>
            <a:pathLst>
              <a:path w="207" h="1114" extrusionOk="0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4000"/>
              <a:buFont typeface="Calibri"/>
              <a:buNone/>
            </a:pPr>
            <a:r>
              <a:rPr lang="en-GB" sz="4000" dirty="0">
                <a:solidFill>
                  <a:srgbClr val="FEFFFF"/>
                </a:solidFill>
              </a:rPr>
              <a:t>Stability of PFJ </a:t>
            </a:r>
            <a:endParaRPr dirty="0"/>
          </a:p>
        </p:txBody>
      </p:sp>
      <p:pic>
        <p:nvPicPr>
          <p:cNvPr id="153" name="Google Shape;153;p7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4706" y="876324"/>
            <a:ext cx="3343407" cy="128379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>
            <a:spLocks noGrp="1"/>
          </p:cNvSpPr>
          <p:nvPr>
            <p:ph type="body" idx="1"/>
          </p:nvPr>
        </p:nvSpPr>
        <p:spPr>
          <a:xfrm>
            <a:off x="1282189" y="2494450"/>
            <a:ext cx="5773883" cy="3563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1717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/>
              <a:t>Complex joint motion </a:t>
            </a:r>
            <a:endParaRPr/>
          </a:p>
          <a:p>
            <a:pPr marL="228600" lvl="0" indent="-2171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/>
              <a:t>Essential to understand the 4D anatomy of the joint </a:t>
            </a:r>
            <a:endParaRPr/>
          </a:p>
          <a:p>
            <a:pPr marL="228600" lvl="0" indent="-2171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/>
              <a:t>Stability and stabilizers changes with time based on the position of the patella within the groove at a point of time </a:t>
            </a:r>
            <a:endParaRPr/>
          </a:p>
          <a:p>
            <a:pPr marL="228600" lvl="0" indent="-2171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2400"/>
              <a:t>Patellar contact point and Patellar entry point 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/>
          </a:p>
        </p:txBody>
      </p:sp>
      <p:pic>
        <p:nvPicPr>
          <p:cNvPr id="155" name="Google Shape;155;p7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3173" y="2529756"/>
            <a:ext cx="1852160" cy="183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8802" y="4490560"/>
            <a:ext cx="2672165" cy="1778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sz="5400" dirty="0"/>
              <a:t>Stability of PFJ </a:t>
            </a:r>
            <a:endParaRPr dirty="0"/>
          </a:p>
        </p:txBody>
      </p:sp>
      <p:sp>
        <p:nvSpPr>
          <p:cNvPr id="163" name="Google Shape;163;p8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8"/>
          <p:cNvSpPr txBox="1">
            <a:spLocks noGrp="1"/>
          </p:cNvSpPr>
          <p:nvPr>
            <p:ph type="body" idx="1"/>
          </p:nvPr>
        </p:nvSpPr>
        <p:spPr>
          <a:xfrm>
            <a:off x="640075" y="2872900"/>
            <a:ext cx="4565400" cy="38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228600" lvl="0" indent="-20049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5709" dirty="0"/>
              <a:t>Bone anatomy</a:t>
            </a:r>
            <a:endParaRPr sz="6309" dirty="0"/>
          </a:p>
          <a:p>
            <a:pPr marL="228600" lvl="0" indent="-2004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GB" sz="5709" dirty="0"/>
              <a:t>Patellar shape( </a:t>
            </a:r>
            <a:r>
              <a:rPr lang="en-GB" sz="5709" dirty="0" err="1"/>
              <a:t>Wiberg</a:t>
            </a:r>
            <a:r>
              <a:rPr lang="en-GB" sz="5709" dirty="0"/>
              <a:t> et al.)</a:t>
            </a:r>
            <a:endParaRPr sz="6309" dirty="0"/>
          </a:p>
          <a:p>
            <a:pPr marL="228600" lvl="0" indent="-2004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GB" sz="5709" dirty="0"/>
              <a:t>Trochlear groove morphology and depth(</a:t>
            </a:r>
            <a:r>
              <a:rPr lang="en-GB" sz="5709" dirty="0" err="1"/>
              <a:t>Dejour</a:t>
            </a:r>
            <a:r>
              <a:rPr lang="en-GB" sz="5709" dirty="0"/>
              <a:t> </a:t>
            </a:r>
            <a:r>
              <a:rPr lang="en-GB" sz="5709" dirty="0" err="1"/>
              <a:t>el</a:t>
            </a:r>
            <a:r>
              <a:rPr lang="en-GB" sz="5709" dirty="0"/>
              <a:t> al.)</a:t>
            </a:r>
            <a:endParaRPr sz="6309" dirty="0"/>
          </a:p>
          <a:p>
            <a:pPr marL="228600" lvl="0" indent="-2004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GB" sz="5709" dirty="0"/>
              <a:t>Mechanical and anatomical axis</a:t>
            </a:r>
            <a:endParaRPr sz="6309" dirty="0"/>
          </a:p>
          <a:p>
            <a:pPr marL="228600" lvl="0" indent="-2004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GB" sz="5709" dirty="0"/>
              <a:t>Q-angle: normal change with flexion and gender: less than 18 in males and 22 in females</a:t>
            </a:r>
            <a:endParaRPr sz="6309" dirty="0"/>
          </a:p>
          <a:p>
            <a:pPr marL="228600" lvl="0" indent="-2004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5709" dirty="0"/>
              <a:t>Soft tissue stabilizers</a:t>
            </a:r>
            <a:endParaRPr sz="6309" dirty="0"/>
          </a:p>
          <a:p>
            <a:pPr marL="228600" lvl="0" indent="-2004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5709" dirty="0"/>
              <a:t>Static</a:t>
            </a:r>
            <a:r>
              <a:rPr lang="en-GB" sz="5709" b="1" dirty="0"/>
              <a:t> : MPFL , </a:t>
            </a:r>
            <a:r>
              <a:rPr lang="en-GB" sz="5709" dirty="0"/>
              <a:t>MPML,MPTL</a:t>
            </a:r>
            <a:endParaRPr sz="6309" dirty="0"/>
          </a:p>
          <a:p>
            <a:pPr marL="228600" lvl="0" indent="-20049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 sz="5709" dirty="0"/>
              <a:t>Dynamic : Quadriceps muscle( </a:t>
            </a:r>
            <a:r>
              <a:rPr lang="en-GB" sz="5709" b="1" dirty="0"/>
              <a:t>VMO</a:t>
            </a:r>
            <a:r>
              <a:rPr lang="en-GB" sz="5709" dirty="0"/>
              <a:t>)</a:t>
            </a:r>
            <a:endParaRPr sz="6309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7730"/>
              <a:buNone/>
            </a:pPr>
            <a:endParaRPr sz="2507" b="1" dirty="0"/>
          </a:p>
          <a:p>
            <a:pPr marL="228600" lvl="0" indent="-10985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7730"/>
              <a:buNone/>
            </a:pPr>
            <a:endParaRPr sz="2507" b="1" dirty="0"/>
          </a:p>
          <a:p>
            <a:pPr marL="228600" lvl="0" indent="-10985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7730"/>
              <a:buNone/>
            </a:pPr>
            <a:endParaRPr sz="2507" dirty="0"/>
          </a:p>
          <a:p>
            <a:pPr marL="228600" lvl="0" indent="-10985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7730"/>
              <a:buNone/>
            </a:pPr>
            <a:endParaRPr sz="2507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7730"/>
              <a:buNone/>
            </a:pPr>
            <a:endParaRPr sz="2507" dirty="0"/>
          </a:p>
        </p:txBody>
      </p:sp>
      <p:pic>
        <p:nvPicPr>
          <p:cNvPr id="165" name="Google Shape;165;p8" descr="A picture containing food, dis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25524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9"/>
          <p:cNvSpPr txBox="1"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GB" sz="4000" dirty="0"/>
              <a:t>MPFL</a:t>
            </a:r>
            <a:endParaRPr dirty="0"/>
          </a:p>
        </p:txBody>
      </p:sp>
      <p:sp>
        <p:nvSpPr>
          <p:cNvPr id="172" name="Google Shape;172;p9"/>
          <p:cNvSpPr txBox="1">
            <a:spLocks noGrp="1"/>
          </p:cNvSpPr>
          <p:nvPr>
            <p:ph type="body" idx="1"/>
          </p:nvPr>
        </p:nvSpPr>
        <p:spPr>
          <a:xfrm>
            <a:off x="836675" y="2405075"/>
            <a:ext cx="6186600" cy="3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228600" lvl="0" indent="-1965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GB" sz="4294">
                <a:latin typeface="Times New Roman"/>
                <a:ea typeface="Times New Roman"/>
                <a:cs typeface="Times New Roman"/>
                <a:sym typeface="Times New Roman"/>
              </a:rPr>
              <a:t>Lies in second layers of the knee medially</a:t>
            </a:r>
            <a:endParaRPr sz="519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65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GB" sz="4294">
                <a:latin typeface="Times New Roman"/>
                <a:ea typeface="Times New Roman"/>
                <a:cs typeface="Times New Roman"/>
                <a:sym typeface="Times New Roman"/>
              </a:rPr>
              <a:t>Fan shape and has two bundles</a:t>
            </a:r>
            <a:endParaRPr sz="519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65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GB" sz="4294">
                <a:latin typeface="Times New Roman"/>
                <a:ea typeface="Times New Roman"/>
                <a:cs typeface="Times New Roman"/>
                <a:sym typeface="Times New Roman"/>
              </a:rPr>
              <a:t>Femoral attachment : MFC distal to the adductor tubercle and proximal to the superficial MCL fibers posterior to the medial epicondyle</a:t>
            </a:r>
            <a:endParaRPr sz="519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65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GB" sz="4294">
                <a:latin typeface="Times New Roman"/>
                <a:ea typeface="Times New Roman"/>
                <a:cs typeface="Times New Roman"/>
                <a:sym typeface="Times New Roman"/>
              </a:rPr>
              <a:t>Patellar attachment : Junction of proximal and middle thirds of superomedial patella </a:t>
            </a:r>
            <a:endParaRPr sz="519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65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GB" sz="4294">
                <a:latin typeface="Times New Roman"/>
                <a:ea typeface="Times New Roman"/>
                <a:cs typeface="Times New Roman"/>
                <a:sym typeface="Times New Roman"/>
              </a:rPr>
              <a:t>Schottle point on true lateral radiograph</a:t>
            </a:r>
            <a:endParaRPr sz="519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65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GB" sz="4294">
                <a:latin typeface="Times New Roman"/>
                <a:ea typeface="Times New Roman"/>
                <a:cs typeface="Times New Roman"/>
                <a:sym typeface="Times New Roman"/>
              </a:rPr>
              <a:t>Provide restraint to lateral translation from 0-30 flexion</a:t>
            </a:r>
            <a:endParaRPr sz="519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965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GB" sz="4294">
                <a:latin typeface="Times New Roman"/>
                <a:ea typeface="Times New Roman"/>
                <a:cs typeface="Times New Roman"/>
                <a:sym typeface="Times New Roman"/>
              </a:rPr>
              <a:t>Can with-stand up to 200 N of tension. However, normally works in low tension environment</a:t>
            </a:r>
            <a:endParaRPr sz="519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 b="1"/>
          </a:p>
          <a:p>
            <a:pPr marL="22860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 b="1"/>
          </a:p>
          <a:p>
            <a:pPr marL="22860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/>
          </a:p>
          <a:p>
            <a:pPr marL="228600" lvl="0" indent="-107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/>
          </a:p>
        </p:txBody>
      </p:sp>
      <p:pic>
        <p:nvPicPr>
          <p:cNvPr id="173" name="Google Shape;173;p9" descr="A picture containing calenda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600" r="-2" b="10516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1717</Words>
  <Application>Microsoft Office PowerPoint</Application>
  <PresentationFormat>Widescreen</PresentationFormat>
  <Paragraphs>287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Noto Sans Symbols</vt:lpstr>
      <vt:lpstr>Times New Roman</vt:lpstr>
      <vt:lpstr>Wingdings</vt:lpstr>
      <vt:lpstr>office theme</vt:lpstr>
      <vt:lpstr>office theme</vt:lpstr>
      <vt:lpstr>Patellar Instability</vt:lpstr>
      <vt:lpstr>CASES</vt:lpstr>
      <vt:lpstr>Outline </vt:lpstr>
      <vt:lpstr>Definition and  Epidemiology</vt:lpstr>
      <vt:lpstr>Anatomy </vt:lpstr>
      <vt:lpstr>Anatomy: Function of the PFJ </vt:lpstr>
      <vt:lpstr>Stability of PFJ </vt:lpstr>
      <vt:lpstr>Stability of PFJ </vt:lpstr>
      <vt:lpstr>MPFL</vt:lpstr>
      <vt:lpstr>Clinical Assessment-History</vt:lpstr>
      <vt:lpstr>Clinical Assessment - Examination</vt:lpstr>
      <vt:lpstr>Clinical Assessment - Examination</vt:lpstr>
      <vt:lpstr>Clinical Assessment - Examination</vt:lpstr>
      <vt:lpstr>Clinical Assessment - Examination</vt:lpstr>
      <vt:lpstr>Radiology- AP Radiographs </vt:lpstr>
      <vt:lpstr>Radiology – Lateral radiographs</vt:lpstr>
      <vt:lpstr>Radiology – Lateral radiographs</vt:lpstr>
      <vt:lpstr>Radiology – Lateral radiographs</vt:lpstr>
      <vt:lpstr>Radiology – Lateral radiographs</vt:lpstr>
      <vt:lpstr>Radiology – Lateral radiographs</vt:lpstr>
      <vt:lpstr>Radiology – Merchant view</vt:lpstr>
      <vt:lpstr>Radiology – CT and MRI</vt:lpstr>
      <vt:lpstr>Patellar Instability – Management aims</vt:lpstr>
      <vt:lpstr>Patellar Instability – Management guidlines </vt:lpstr>
      <vt:lpstr>Patellar Instability – Algorithm </vt:lpstr>
      <vt:lpstr>Patellar instability – Conservative treatment</vt:lpstr>
      <vt:lpstr>Patellar instability- Surgical Treatment</vt:lpstr>
      <vt:lpstr>Surgical treatment - Arthroscopy</vt:lpstr>
      <vt:lpstr>Surgical treatment - MPFL reconstruction </vt:lpstr>
      <vt:lpstr>Surgical Technique - MPFL reconstruction </vt:lpstr>
      <vt:lpstr>Surgical Technique - MPFL reconstruction </vt:lpstr>
      <vt:lpstr>Surgical Technique - MPFL reconstruction </vt:lpstr>
      <vt:lpstr>Trochleoplasty </vt:lpstr>
      <vt:lpstr>Trochleoplasty- Open Technique </vt:lpstr>
      <vt:lpstr>Arthroscopic Trochleoplasty </vt:lpstr>
      <vt:lpstr>Tibial Tuberosity Transfer-TTT </vt:lpstr>
      <vt:lpstr>Tibial Tuberosity Transfer-AMZ osteotomy </vt:lpstr>
      <vt:lpstr>Tibial Tuberosity Anteriorization</vt:lpstr>
      <vt:lpstr>TTT- Post-operative rehabilitation</vt:lpstr>
      <vt:lpstr>Is there a golden option?</vt:lpstr>
      <vt:lpstr>THANK YOU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Ala Al-Qudah</cp:lastModifiedBy>
  <cp:revision>9</cp:revision>
  <dcterms:created xsi:type="dcterms:W3CDTF">2022-10-10T06:09:41Z</dcterms:created>
  <dcterms:modified xsi:type="dcterms:W3CDTF">2024-09-11T08:37:29Z</dcterms:modified>
</cp:coreProperties>
</file>